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72" r:id="rId2"/>
    <p:sldId id="275" r:id="rId3"/>
    <p:sldId id="274" r:id="rId4"/>
    <p:sldId id="277" r:id="rId5"/>
    <p:sldId id="304" r:id="rId6"/>
    <p:sldId id="278" r:id="rId7"/>
    <p:sldId id="305" r:id="rId8"/>
    <p:sldId id="330" r:id="rId9"/>
    <p:sldId id="329" r:id="rId10"/>
    <p:sldId id="325" r:id="rId11"/>
    <p:sldId id="279" r:id="rId12"/>
    <p:sldId id="328" r:id="rId13"/>
    <p:sldId id="331" r:id="rId14"/>
    <p:sldId id="326" r:id="rId15"/>
    <p:sldId id="338"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8" roundtripDataSignature="AMtx7mhJ1ASck2J68LW0oWSN4dOXAX7E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FBE056-A6E0-47F2-AE3A-F47995FD4DF7}">
  <a:tblStyle styleId="{ACFBE056-A6E0-47F2-AE3A-F47995FD4DF7}" styleName="Table_0">
    <a:wholeTbl>
      <a:tcTxStyle b="off" i="off">
        <a:font>
          <a:latin typeface="等线"/>
          <a:ea typeface="等线"/>
          <a:cs typeface="等线"/>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等线"/>
          <a:ea typeface="等线"/>
          <a:cs typeface="等线"/>
        </a:font>
        <a:schemeClr val="lt1"/>
      </a:tcTxStyle>
      <a:tcStyle>
        <a:tcBdr/>
        <a:fill>
          <a:solidFill>
            <a:schemeClr val="accent1"/>
          </a:solidFill>
        </a:fill>
      </a:tcStyle>
    </a:lastCol>
    <a:firstCol>
      <a:tcTxStyle b="on" i="off">
        <a:font>
          <a:latin typeface="等线"/>
          <a:ea typeface="等线"/>
          <a:cs typeface="等线"/>
        </a:font>
        <a:schemeClr val="lt1"/>
      </a:tcTxStyle>
      <a:tcStyle>
        <a:tcBdr/>
        <a:fill>
          <a:solidFill>
            <a:schemeClr val="accent1"/>
          </a:solidFill>
        </a:fill>
      </a:tcStyle>
    </a:firstCol>
    <a:lastRow>
      <a:tcTxStyle b="on" i="off">
        <a:font>
          <a:latin typeface="等线"/>
          <a:ea typeface="等线"/>
          <a:cs typeface="等线"/>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等线"/>
          <a:ea typeface="等线"/>
          <a:cs typeface="等线"/>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94351"/>
  </p:normalViewPr>
  <p:slideViewPr>
    <p:cSldViewPr snapToGrid="0">
      <p:cViewPr varScale="1">
        <p:scale>
          <a:sx n="93" d="100"/>
          <a:sy n="93" d="100"/>
        </p:scale>
        <p:origin x="216"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Compare</a:t>
            </a:r>
            <a:r>
              <a:rPr lang="zh-CN" altLang="en-US" dirty="0"/>
              <a:t> </a:t>
            </a:r>
            <a:r>
              <a:rPr lang="en-US" altLang="zh-CN" dirty="0"/>
              <a:t>with</a:t>
            </a:r>
            <a:r>
              <a:rPr lang="zh-CN" altLang="en-US" dirty="0"/>
              <a:t> </a:t>
            </a:r>
            <a:r>
              <a:rPr lang="en-US" altLang="zh-CN" dirty="0"/>
              <a:t>the</a:t>
            </a:r>
            <a:r>
              <a:rPr lang="zh-CN" altLang="en-US" dirty="0"/>
              <a:t> </a:t>
            </a:r>
            <a:r>
              <a:rPr lang="en-US" altLang="zh-CN" dirty="0"/>
              <a:t>health</a:t>
            </a:r>
            <a:r>
              <a:rPr lang="zh-CN" altLang="en-US" dirty="0"/>
              <a:t> </a:t>
            </a:r>
            <a:r>
              <a:rPr lang="en-US" altLang="zh-CN" dirty="0"/>
              <a:t>care</a:t>
            </a:r>
            <a:r>
              <a:rPr lang="zh-CN" altLang="en-US" dirty="0"/>
              <a:t> </a:t>
            </a:r>
            <a:r>
              <a:rPr lang="en-US" altLang="zh-CN" dirty="0"/>
              <a:t>center</a:t>
            </a:r>
            <a:r>
              <a:rPr lang="zh-CN" altLang="en-US" dirty="0"/>
              <a:t> </a:t>
            </a:r>
            <a:r>
              <a:rPr lang="en-US" altLang="zh-CN" dirty="0"/>
              <a:t>location</a:t>
            </a:r>
            <a:r>
              <a:rPr lang="zh-CN" altLang="en-US" dirty="0"/>
              <a:t> </a:t>
            </a:r>
            <a:r>
              <a:rPr lang="en-US" altLang="zh-CN" dirty="0"/>
              <a:t>map</a:t>
            </a:r>
            <a:r>
              <a:rPr lang="zh-CN" altLang="en-US" dirty="0"/>
              <a:t> </a:t>
            </a:r>
            <a:r>
              <a:rPr lang="en-US" altLang="zh-CN" dirty="0"/>
              <a:t>in</a:t>
            </a:r>
            <a:r>
              <a:rPr lang="zh-CN" altLang="en-US" dirty="0"/>
              <a:t> </a:t>
            </a:r>
            <a:r>
              <a:rPr lang="en-US" altLang="zh-CN" dirty="0"/>
              <a:t>last</a:t>
            </a:r>
            <a:r>
              <a:rPr lang="zh-CN" altLang="en-US" dirty="0"/>
              <a:t> </a:t>
            </a:r>
            <a:r>
              <a:rPr lang="en-US" altLang="zh-CN" dirty="0"/>
              <a:t>slide,</a:t>
            </a:r>
            <a:r>
              <a:rPr lang="zh-CN" altLang="en-US" dirty="0"/>
              <a:t> </a:t>
            </a:r>
            <a:endParaRPr lang="en-US" altLang="zh-CN" dirty="0"/>
          </a:p>
          <a:p>
            <a:r>
              <a:rPr lang="en-US" altLang="zh-CN" dirty="0"/>
              <a:t>elderly</a:t>
            </a:r>
            <a:r>
              <a:rPr lang="zh-CN" altLang="en-US" dirty="0"/>
              <a:t> </a:t>
            </a:r>
            <a:r>
              <a:rPr lang="en-US" altLang="zh-CN" dirty="0"/>
              <a:t>population</a:t>
            </a:r>
            <a:r>
              <a:rPr lang="zh-CN" altLang="en-US" dirty="0"/>
              <a:t> </a:t>
            </a:r>
            <a:r>
              <a:rPr lang="en-US" altLang="zh-CN" dirty="0"/>
              <a:t>distribution</a:t>
            </a:r>
            <a:r>
              <a:rPr lang="zh-CN" altLang="en-US" dirty="0"/>
              <a:t> </a:t>
            </a:r>
            <a:r>
              <a:rPr lang="en-US" altLang="zh-CN" dirty="0"/>
              <a:t>shows</a:t>
            </a:r>
            <a:r>
              <a:rPr lang="zh-CN" altLang="en-US" dirty="0"/>
              <a:t> </a:t>
            </a:r>
            <a:r>
              <a:rPr lang="en-US" altLang="zh-CN" dirty="0"/>
              <a:t>consistency</a:t>
            </a:r>
            <a:r>
              <a:rPr lang="zh-CN" altLang="en-US" dirty="0"/>
              <a:t> </a:t>
            </a:r>
            <a:r>
              <a:rPr lang="en-US" altLang="zh-CN" dirty="0"/>
              <a:t>with</a:t>
            </a:r>
            <a:r>
              <a:rPr lang="zh-CN" altLang="en-US" dirty="0"/>
              <a:t> </a:t>
            </a:r>
            <a:r>
              <a:rPr lang="en-US" altLang="zh-CN" dirty="0"/>
              <a:t>the</a:t>
            </a:r>
            <a:r>
              <a:rPr lang="zh-CN" altLang="en-US" dirty="0"/>
              <a:t> </a:t>
            </a:r>
            <a:r>
              <a:rPr lang="en-US" altLang="zh-CN" dirty="0"/>
              <a:t>locations</a:t>
            </a:r>
            <a:r>
              <a:rPr lang="zh-CN" altLang="en-US" dirty="0"/>
              <a:t> </a:t>
            </a:r>
            <a:r>
              <a:rPr lang="en-US" altLang="zh-CN" dirty="0"/>
              <a:t>of</a:t>
            </a:r>
            <a:r>
              <a:rPr lang="zh-CN" altLang="en-US" dirty="0"/>
              <a:t> </a:t>
            </a:r>
            <a:r>
              <a:rPr lang="en-US" altLang="zh-CN" dirty="0"/>
              <a:t>current</a:t>
            </a:r>
            <a:r>
              <a:rPr lang="zh-CN" altLang="en-US" dirty="0"/>
              <a:t> </a:t>
            </a:r>
            <a:r>
              <a:rPr lang="en-US" altLang="zh-CN" dirty="0"/>
              <a:t>healthcare</a:t>
            </a:r>
            <a:r>
              <a:rPr lang="zh-CN" altLang="en-US" dirty="0"/>
              <a:t> </a:t>
            </a:r>
            <a:r>
              <a:rPr lang="en-US" altLang="zh-CN" dirty="0"/>
              <a:t>company</a:t>
            </a:r>
          </a:p>
          <a:p>
            <a:endParaRPr lang="en-US" dirty="0"/>
          </a:p>
          <a:p>
            <a:r>
              <a:rPr lang="en-US" altLang="zh-CN" dirty="0"/>
              <a:t>The market can be divided into two situations according to whether there are competitors</a:t>
            </a:r>
            <a:r>
              <a:rPr lang="zh-CN" altLang="en-US" dirty="0"/>
              <a:t> </a:t>
            </a:r>
            <a:r>
              <a:rPr lang="en-US" altLang="zh-CN" dirty="0"/>
              <a:t>have</a:t>
            </a:r>
            <a:r>
              <a:rPr lang="zh-CN" altLang="en-US" dirty="0"/>
              <a:t> </a:t>
            </a:r>
            <a:r>
              <a:rPr lang="en-US" altLang="zh-CN" dirty="0"/>
              <a:t>been</a:t>
            </a:r>
            <a:r>
              <a:rPr lang="zh-CN" altLang="en-US" dirty="0"/>
              <a:t> </a:t>
            </a:r>
            <a:r>
              <a:rPr lang="en-US" altLang="zh-CN" dirty="0"/>
              <a:t>located.</a:t>
            </a:r>
            <a:r>
              <a:rPr lang="zh-CN" altLang="en-US" dirty="0"/>
              <a:t> </a:t>
            </a:r>
            <a:r>
              <a:rPr lang="en-US" altLang="zh-CN" dirty="0"/>
              <a:t>However, it is impossible to judge which location can bring the most profits based on elderly</a:t>
            </a:r>
            <a:r>
              <a:rPr lang="zh-CN" altLang="en-US" dirty="0"/>
              <a:t> </a:t>
            </a:r>
            <a:r>
              <a:rPr lang="en-US" altLang="zh-CN" dirty="0"/>
              <a:t>population information alone.</a:t>
            </a:r>
            <a:r>
              <a:rPr lang="zh-CN" altLang="en-US" dirty="0"/>
              <a:t> </a:t>
            </a:r>
            <a:r>
              <a:rPr lang="en-US" altLang="zh-CN" dirty="0"/>
              <a:t>So</a:t>
            </a:r>
            <a:r>
              <a:rPr lang="zh-CN" altLang="en-US" dirty="0"/>
              <a:t> </a:t>
            </a:r>
            <a:r>
              <a:rPr lang="en-US" altLang="zh-CN" dirty="0"/>
              <a:t>I</a:t>
            </a:r>
            <a:r>
              <a:rPr lang="zh-CN" altLang="en-US" dirty="0"/>
              <a:t> </a:t>
            </a:r>
            <a:r>
              <a:rPr lang="en-US" altLang="zh-CN" dirty="0"/>
              <a:t>added</a:t>
            </a:r>
            <a:r>
              <a:rPr lang="zh-CN" altLang="en-US" dirty="0"/>
              <a:t> </a:t>
            </a:r>
            <a:r>
              <a:rPr lang="en-US" altLang="zh-CN" dirty="0"/>
              <a:t>more</a:t>
            </a:r>
            <a:r>
              <a:rPr lang="zh-CN" altLang="en-US" dirty="0"/>
              <a:t> </a:t>
            </a:r>
            <a:r>
              <a:rPr lang="en-US" altLang="zh-CN" dirty="0"/>
              <a:t>dimensions</a:t>
            </a:r>
            <a:r>
              <a:rPr lang="zh-CN" altLang="en-US" dirty="0"/>
              <a:t> </a:t>
            </a:r>
            <a:r>
              <a:rPr lang="en-US" altLang="zh-CN" dirty="0"/>
              <a:t>to</a:t>
            </a:r>
            <a:r>
              <a:rPr lang="zh-CN" altLang="en-US" dirty="0"/>
              <a:t> </a:t>
            </a:r>
            <a:r>
              <a:rPr lang="en-US" altLang="zh-CN" dirty="0"/>
              <a:t>build</a:t>
            </a:r>
            <a:r>
              <a:rPr lang="zh-CN" altLang="en-US" dirty="0"/>
              <a:t> </a:t>
            </a:r>
            <a:r>
              <a:rPr lang="en-US" altLang="zh-CN" dirty="0"/>
              <a:t>the</a:t>
            </a:r>
            <a:r>
              <a:rPr lang="zh-CN" altLang="en-US" dirty="0"/>
              <a:t> </a:t>
            </a:r>
            <a:r>
              <a:rPr lang="en-US" altLang="zh-CN" dirty="0"/>
              <a:t>strategy.</a:t>
            </a:r>
            <a:endParaRPr lang="en-CN" dirty="0"/>
          </a:p>
          <a:p>
            <a:endParaRPr lang="en-US" dirty="0"/>
          </a:p>
          <a:p>
            <a:endParaRPr lang="en-US" dirty="0"/>
          </a:p>
          <a:p>
            <a:r>
              <a:rPr lang="en-US" dirty="0"/>
              <a:t>New</a:t>
            </a:r>
            <a:r>
              <a:rPr lang="zh-CN" altLang="en-US" dirty="0"/>
              <a:t> </a:t>
            </a:r>
            <a:r>
              <a:rPr lang="en-US" altLang="zh-CN" dirty="0"/>
              <a:t>county</a:t>
            </a:r>
            <a:r>
              <a:rPr lang="zh-CN" altLang="en-US" dirty="0"/>
              <a:t> </a:t>
            </a:r>
            <a:r>
              <a:rPr lang="en-US" altLang="zh-CN" dirty="0"/>
              <a:t>entry</a:t>
            </a:r>
            <a:r>
              <a:rPr lang="zh-CN" altLang="en-US" dirty="0"/>
              <a:t> </a:t>
            </a:r>
            <a:r>
              <a:rPr lang="en-US" altLang="zh-CN" dirty="0"/>
              <a:t>to</a:t>
            </a:r>
            <a:r>
              <a:rPr lang="zh-CN" altLang="en-US" dirty="0"/>
              <a:t> </a:t>
            </a:r>
            <a:r>
              <a:rPr lang="en-US" altLang="zh-CN" dirty="0"/>
              <a:t>top</a:t>
            </a:r>
            <a:r>
              <a:rPr lang="zh-CN" altLang="en-US" dirty="0"/>
              <a:t> </a:t>
            </a:r>
            <a:r>
              <a:rPr lang="en-US" altLang="zh-CN" dirty="0"/>
              <a:t>100</a:t>
            </a:r>
            <a:endParaRPr lang="en-US" dirty="0"/>
          </a:p>
          <a:p>
            <a:r>
              <a:rPr lang="en-US" dirty="0"/>
              <a:t>Travis County	TX</a:t>
            </a:r>
          </a:p>
          <a:p>
            <a:r>
              <a:rPr lang="en-US" dirty="0"/>
              <a:t>Wake County	NC</a:t>
            </a:r>
          </a:p>
          <a:p>
            <a:r>
              <a:rPr lang="en-US" dirty="0"/>
              <a:t>Kern County	CA</a:t>
            </a:r>
          </a:p>
          <a:p>
            <a:r>
              <a:rPr lang="en-US" dirty="0"/>
              <a:t>DeKalb County	GA</a:t>
            </a:r>
          </a:p>
          <a:p>
            <a:r>
              <a:rPr lang="en-US" dirty="0"/>
              <a:t>Arapahoe County	CO</a:t>
            </a:r>
          </a:p>
          <a:p>
            <a:r>
              <a:rPr lang="en-US" dirty="0"/>
              <a:t>Davidson County	TN</a:t>
            </a:r>
          </a:p>
          <a:p>
            <a:r>
              <a:rPr lang="en-US" dirty="0"/>
              <a:t>Collin County	TX</a:t>
            </a:r>
          </a:p>
          <a:p>
            <a:r>
              <a:rPr lang="en-US" dirty="0"/>
              <a:t>Fort Bend County	TX</a:t>
            </a:r>
          </a:p>
          <a:p>
            <a:r>
              <a:rPr lang="en-US" dirty="0"/>
              <a:t>Hudson County	NJ</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81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r>
              <a:rPr lang="en-US" altLang="zh-CN" dirty="0"/>
              <a:t>If the percentage of Primary Care Physicians per capita in this area is small, companies like </a:t>
            </a:r>
          </a:p>
          <a:p>
            <a:r>
              <a:rPr lang="en-US" altLang="zh-CN" dirty="0"/>
              <a:t>ChenMed are even more needed to provide services to take care of the health of the elderly. However, due to the small number of Primary Care</a:t>
            </a:r>
          </a:p>
          <a:p>
            <a:r>
              <a:rPr lang="en-US" altLang="zh-CN" dirty="0"/>
              <a:t>Physicians, it will be more difficult for ChenMed to recruit doctors</a:t>
            </a:r>
            <a:endParaRPr lang="en-CN" dirty="0"/>
          </a:p>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96238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0259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From the data, we can find that our model not only considers the elderly population (LA has the most elderly population), elderly density (Bronx County, NY), and the growth rate of the elderly population (Harris County, 0.66</a:t>
            </a:r>
            <a:r>
              <a:rPr lang="en-US" altLang="zh-CN" dirty="0"/>
              <a:t>),</a:t>
            </a:r>
            <a:r>
              <a:rPr lang="zh-CN" altLang="en-US" dirty="0"/>
              <a:t> </a:t>
            </a:r>
            <a:r>
              <a:rPr lang="en-US" dirty="0"/>
              <a:t>whether there are competitors, and facilities and clinical provider. Moreover, the top ten locations come from ten different states, indicating that the model can adapt to various situations and consider comprehensively</a:t>
            </a:r>
            <a:endParaRPr lang="en-CN" dirty="0"/>
          </a:p>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8270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227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u="none" strike="noStrike" cap="none" dirty="0">
                <a:solidFill>
                  <a:schemeClr val="dk1"/>
                </a:solidFill>
                <a:effectLst/>
                <a:latin typeface="Arial"/>
                <a:ea typeface="Arial"/>
                <a:cs typeface="Arial"/>
                <a:sym typeface="Arial"/>
              </a:rPr>
              <a:t>I</a:t>
            </a:r>
            <a:r>
              <a:rPr lang="zh-CN" altLang="en-US" sz="1200" b="0" i="0" u="none" strike="noStrike" cap="none" dirty="0">
                <a:solidFill>
                  <a:schemeClr val="dk1"/>
                </a:solidFill>
                <a:effectLst/>
                <a:latin typeface="Arial"/>
                <a:ea typeface="Arial"/>
                <a:cs typeface="Arial"/>
                <a:sym typeface="Arial"/>
              </a:rPr>
              <a:t> </a:t>
            </a:r>
            <a:r>
              <a:rPr lang="en-CN" sz="1200" b="0" i="0" u="none" strike="noStrike" cap="none" dirty="0">
                <a:solidFill>
                  <a:schemeClr val="dk1"/>
                </a:solidFill>
                <a:effectLst/>
                <a:latin typeface="Arial"/>
                <a:ea typeface="Arial"/>
                <a:cs typeface="Arial"/>
                <a:sym typeface="Arial"/>
              </a:rPr>
              <a:t>designed and conducted the python web scraping pipeline by using the Beautiful Soup Python package to extract</a:t>
            </a:r>
            <a:r>
              <a:rPr lang="en-CN" dirty="0">
                <a:effectLst/>
              </a:rPr>
              <a:t> </a:t>
            </a:r>
            <a:r>
              <a:rPr lang="en-US" altLang="zh-CN" dirty="0">
                <a:effectLst/>
              </a:rPr>
              <a:t>Oak</a:t>
            </a:r>
            <a:r>
              <a:rPr lang="zh-CN" altLang="en-US" dirty="0">
                <a:effectLst/>
              </a:rPr>
              <a:t> </a:t>
            </a:r>
            <a:r>
              <a:rPr lang="en-US" altLang="zh-CN" dirty="0">
                <a:effectLst/>
              </a:rPr>
              <a:t>street</a:t>
            </a:r>
            <a:r>
              <a:rPr lang="zh-CN" altLang="en-US" dirty="0">
                <a:effectLst/>
              </a:rPr>
              <a:t> </a:t>
            </a:r>
            <a:r>
              <a:rPr lang="en-US" altLang="zh-CN" dirty="0">
                <a:effectLst/>
              </a:rPr>
              <a:t>health</a:t>
            </a:r>
            <a:r>
              <a:rPr lang="zh-CN" altLang="en-US" dirty="0">
                <a:effectLst/>
              </a:rPr>
              <a:t> </a:t>
            </a:r>
            <a:r>
              <a:rPr lang="en-US" altLang="zh-CN" dirty="0">
                <a:effectLst/>
              </a:rPr>
              <a:t>and</a:t>
            </a:r>
            <a:r>
              <a:rPr lang="zh-CN" altLang="en-US" dirty="0">
                <a:effectLst/>
              </a:rPr>
              <a:t> </a:t>
            </a:r>
            <a:r>
              <a:rPr lang="en-US" altLang="zh-CN" dirty="0">
                <a:effectLst/>
              </a:rPr>
              <a:t>Conviva</a:t>
            </a:r>
            <a:r>
              <a:rPr lang="zh-CN" altLang="en-US" dirty="0">
                <a:effectLst/>
              </a:rPr>
              <a:t> </a:t>
            </a:r>
            <a:r>
              <a:rPr lang="en-US" altLang="zh-CN" dirty="0">
                <a:effectLst/>
              </a:rPr>
              <a:t>care</a:t>
            </a:r>
            <a:r>
              <a:rPr lang="zh-CN" altLang="en-US" dirty="0">
                <a:effectLst/>
              </a:rPr>
              <a:t> </a:t>
            </a:r>
            <a:r>
              <a:rPr lang="en-US" altLang="zh-CN" dirty="0">
                <a:effectLst/>
              </a:rPr>
              <a:t>center‘s</a:t>
            </a:r>
            <a:r>
              <a:rPr lang="zh-CN" altLang="en-US" dirty="0">
                <a:effectLst/>
              </a:rPr>
              <a:t> </a:t>
            </a:r>
            <a:r>
              <a:rPr lang="en-US" altLang="zh-CN" dirty="0">
                <a:effectLst/>
              </a:rPr>
              <a:t>office</a:t>
            </a:r>
            <a:r>
              <a:rPr lang="zh-CN" altLang="en-US" dirty="0">
                <a:effectLst/>
              </a:rPr>
              <a:t> </a:t>
            </a:r>
            <a:r>
              <a:rPr lang="en-US" altLang="zh-CN" dirty="0">
                <a:effectLst/>
              </a:rPr>
              <a:t>location.</a:t>
            </a:r>
          </a:p>
          <a:p>
            <a:r>
              <a:rPr lang="en-US" altLang="zh-CN" dirty="0">
                <a:effectLst/>
              </a:rPr>
              <a:t>And</a:t>
            </a:r>
            <a:r>
              <a:rPr lang="zh-CN" altLang="en-US" dirty="0">
                <a:effectLst/>
              </a:rPr>
              <a:t> </a:t>
            </a:r>
            <a:r>
              <a:rPr lang="en-US" altLang="zh-CN" dirty="0">
                <a:effectLst/>
              </a:rPr>
              <a:t>I</a:t>
            </a:r>
            <a:r>
              <a:rPr lang="zh-CN" altLang="en-US" dirty="0">
                <a:effectLst/>
              </a:rPr>
              <a:t>  </a:t>
            </a:r>
            <a:r>
              <a:rPr lang="en-US" altLang="zh-CN" dirty="0">
                <a:effectLst/>
              </a:rPr>
              <a:t>wrote</a:t>
            </a:r>
            <a:r>
              <a:rPr lang="zh-CN" altLang="en-US" dirty="0">
                <a:effectLst/>
              </a:rPr>
              <a:t> </a:t>
            </a:r>
            <a:r>
              <a:rPr lang="en-US" altLang="zh-CN" dirty="0">
                <a:effectLst/>
              </a:rPr>
              <a:t>a</a:t>
            </a:r>
            <a:r>
              <a:rPr lang="zh-CN" altLang="en-US" dirty="0">
                <a:effectLst/>
              </a:rPr>
              <a:t> </a:t>
            </a:r>
            <a:r>
              <a:rPr lang="en-US" altLang="zh-CN" dirty="0">
                <a:effectLst/>
              </a:rPr>
              <a:t>python</a:t>
            </a:r>
            <a:r>
              <a:rPr lang="zh-CN" altLang="en-US" dirty="0">
                <a:effectLst/>
              </a:rPr>
              <a:t> </a:t>
            </a:r>
            <a:r>
              <a:rPr lang="en-US" altLang="zh-CN" dirty="0">
                <a:effectLst/>
              </a:rPr>
              <a:t>code</a:t>
            </a:r>
            <a:r>
              <a:rPr lang="zh-CN" altLang="en-US" dirty="0">
                <a:effectLst/>
              </a:rPr>
              <a:t> </a:t>
            </a:r>
            <a:r>
              <a:rPr lang="en-US" altLang="zh-CN" dirty="0">
                <a:effectLst/>
              </a:rPr>
              <a:t>to</a:t>
            </a:r>
            <a:r>
              <a:rPr lang="zh-CN" altLang="en-US" dirty="0">
                <a:effectLst/>
              </a:rPr>
              <a:t> </a:t>
            </a:r>
            <a:r>
              <a:rPr lang="en-US" altLang="zh-CN" dirty="0">
                <a:effectLst/>
              </a:rPr>
              <a:t>translate</a:t>
            </a:r>
            <a:r>
              <a:rPr lang="zh-CN" altLang="en-US" dirty="0">
                <a:effectLst/>
              </a:rPr>
              <a:t> </a:t>
            </a:r>
            <a:r>
              <a:rPr lang="en-US" altLang="zh-CN" dirty="0">
                <a:effectLst/>
              </a:rPr>
              <a:t>address</a:t>
            </a:r>
            <a:r>
              <a:rPr lang="zh-CN" altLang="en-US" dirty="0">
                <a:effectLst/>
              </a:rPr>
              <a:t> </a:t>
            </a:r>
            <a:r>
              <a:rPr lang="en-US" altLang="zh-CN" dirty="0">
                <a:effectLst/>
              </a:rPr>
              <a:t>into</a:t>
            </a:r>
            <a:r>
              <a:rPr lang="zh-CN" altLang="en-US" dirty="0">
                <a:effectLst/>
              </a:rPr>
              <a:t> </a:t>
            </a:r>
            <a:r>
              <a:rPr lang="en-US" altLang="zh-CN" dirty="0">
                <a:effectLst/>
              </a:rPr>
              <a:t>Latitude</a:t>
            </a:r>
            <a:r>
              <a:rPr lang="zh-CN" altLang="en-US" dirty="0">
                <a:effectLst/>
              </a:rPr>
              <a:t> </a:t>
            </a:r>
            <a:r>
              <a:rPr lang="en-US" altLang="zh-CN" dirty="0">
                <a:effectLst/>
              </a:rPr>
              <a:t>and</a:t>
            </a:r>
            <a:r>
              <a:rPr lang="zh-CN" altLang="en-US" dirty="0">
                <a:effectLst/>
              </a:rPr>
              <a:t> </a:t>
            </a:r>
            <a:r>
              <a:rPr lang="en-US" altLang="zh-CN" dirty="0">
                <a:effectLst/>
              </a:rPr>
              <a:t>Longitude,</a:t>
            </a:r>
            <a:r>
              <a:rPr lang="zh-CN" altLang="en-US" dirty="0">
                <a:effectLst/>
              </a:rPr>
              <a:t> </a:t>
            </a:r>
            <a:r>
              <a:rPr lang="en-US" altLang="zh-CN" dirty="0">
                <a:effectLst/>
              </a:rPr>
              <a:t>so</a:t>
            </a:r>
            <a:r>
              <a:rPr lang="zh-CN" altLang="en-US" dirty="0">
                <a:effectLst/>
              </a:rPr>
              <a:t> </a:t>
            </a:r>
            <a:r>
              <a:rPr lang="en-US" altLang="zh-CN" dirty="0">
                <a:effectLst/>
              </a:rPr>
              <a:t>that</a:t>
            </a:r>
            <a:r>
              <a:rPr lang="zh-CN" altLang="en-US" dirty="0">
                <a:effectLst/>
              </a:rPr>
              <a:t> </a:t>
            </a:r>
            <a:r>
              <a:rPr lang="en-US" altLang="zh-CN" dirty="0">
                <a:effectLst/>
              </a:rPr>
              <a:t>I</a:t>
            </a:r>
            <a:r>
              <a:rPr lang="zh-CN" altLang="en-US" dirty="0">
                <a:effectLst/>
              </a:rPr>
              <a:t> </a:t>
            </a:r>
            <a:r>
              <a:rPr lang="en-US" altLang="zh-CN" dirty="0">
                <a:effectLst/>
              </a:rPr>
              <a:t>can</a:t>
            </a:r>
            <a:r>
              <a:rPr lang="zh-CN" altLang="en-US" dirty="0">
                <a:effectLst/>
              </a:rPr>
              <a:t> </a:t>
            </a:r>
            <a:r>
              <a:rPr lang="en-US" altLang="zh-CN" dirty="0">
                <a:effectLst/>
              </a:rPr>
              <a:t>mark</a:t>
            </a:r>
            <a:r>
              <a:rPr lang="zh-CN" altLang="en-US" dirty="0">
                <a:effectLst/>
              </a:rPr>
              <a:t> </a:t>
            </a:r>
            <a:r>
              <a:rPr lang="en-US" altLang="zh-CN" dirty="0">
                <a:effectLst/>
              </a:rPr>
              <a:t>those</a:t>
            </a:r>
            <a:r>
              <a:rPr lang="zh-CN" altLang="en-US" dirty="0">
                <a:effectLst/>
              </a:rPr>
              <a:t> </a:t>
            </a:r>
            <a:r>
              <a:rPr lang="en-US" altLang="zh-CN" dirty="0">
                <a:effectLst/>
              </a:rPr>
              <a:t>offices</a:t>
            </a:r>
            <a:r>
              <a:rPr lang="zh-CN" altLang="en-US" dirty="0">
                <a:effectLst/>
              </a:rPr>
              <a:t> </a:t>
            </a:r>
            <a:r>
              <a:rPr lang="en-US" altLang="zh-CN" dirty="0">
                <a:effectLst/>
              </a:rPr>
              <a:t>in</a:t>
            </a:r>
            <a:r>
              <a:rPr lang="zh-CN" altLang="en-US" dirty="0">
                <a:effectLst/>
              </a:rPr>
              <a:t> </a:t>
            </a:r>
            <a:r>
              <a:rPr lang="en-US" altLang="zh-CN" dirty="0">
                <a:effectLst/>
              </a:rPr>
              <a:t>the</a:t>
            </a:r>
            <a:r>
              <a:rPr lang="zh-CN" altLang="en-US" dirty="0">
                <a:effectLst/>
              </a:rPr>
              <a:t> </a:t>
            </a:r>
            <a:r>
              <a:rPr lang="en-US" altLang="zh-CN" dirty="0">
                <a:effectLst/>
              </a:rPr>
              <a:t>map</a:t>
            </a:r>
            <a:r>
              <a:rPr lang="zh-CN" altLang="en-US" dirty="0">
                <a:effectLst/>
              </a:rPr>
              <a:t> </a:t>
            </a:r>
            <a:r>
              <a:rPr lang="en-US" altLang="zh-CN" dirty="0">
                <a:effectLst/>
              </a:rPr>
              <a:t>and</a:t>
            </a:r>
            <a:r>
              <a:rPr lang="zh-CN" altLang="en-US" dirty="0">
                <a:effectLst/>
              </a:rPr>
              <a:t> </a:t>
            </a:r>
            <a:r>
              <a:rPr lang="en-US" altLang="zh-CN" dirty="0">
                <a:effectLst/>
              </a:rPr>
              <a:t>think</a:t>
            </a:r>
            <a:r>
              <a:rPr lang="zh-CN" altLang="en-US" dirty="0">
                <a:effectLst/>
              </a:rPr>
              <a:t> </a:t>
            </a:r>
            <a:r>
              <a:rPr lang="en-US" altLang="zh-CN" dirty="0">
                <a:effectLst/>
              </a:rPr>
              <a:t>in</a:t>
            </a:r>
            <a:r>
              <a:rPr lang="zh-CN" altLang="en-US" dirty="0">
                <a:effectLst/>
              </a:rPr>
              <a:t> </a:t>
            </a:r>
            <a:r>
              <a:rPr lang="en-US" altLang="zh-CN" dirty="0">
                <a:effectLst/>
              </a:rPr>
              <a:t>a</a:t>
            </a:r>
            <a:r>
              <a:rPr lang="zh-CN" altLang="en-US" dirty="0">
                <a:effectLst/>
              </a:rPr>
              <a:t> </a:t>
            </a:r>
            <a:r>
              <a:rPr lang="en-US" altLang="zh-CN" dirty="0">
                <a:effectLst/>
              </a:rPr>
              <a:t>big</a:t>
            </a:r>
            <a:r>
              <a:rPr lang="zh-CN" altLang="en-US" dirty="0">
                <a:effectLst/>
              </a:rPr>
              <a:t> </a:t>
            </a:r>
            <a:r>
              <a:rPr lang="en-US" altLang="zh-CN" dirty="0">
                <a:effectLst/>
              </a:rPr>
              <a:t>picture</a:t>
            </a:r>
          </a:p>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3659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920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817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314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空白" type="blank">
  <p:cSld name="BLANK">
    <p:bg>
      <p:bgPr>
        <a:gradFill>
          <a:gsLst>
            <a:gs pos="0">
              <a:srgbClr val="C2C8D0"/>
            </a:gs>
            <a:gs pos="58999">
              <a:srgbClr val="E9EDF0"/>
            </a:gs>
            <a:gs pos="100000">
              <a:srgbClr val="E9EDF0"/>
            </a:gs>
          </a:gsLst>
          <a:lin ang="13500000" scaled="0"/>
        </a:grad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95CC62E-A74B-4473-A29C-5BDACF10D709}"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67DC9FC-8B42-4B21-8A4D-327258A1DCF0}" type="slidenum">
              <a:rPr lang="zh-CN" altLang="en-US" smtClean="0"/>
              <a:t>‹#›</a:t>
            </a:fld>
            <a:endParaRPr lang="zh-CN" altLang="en-US"/>
          </a:p>
        </p:txBody>
      </p:sp>
    </p:spTree>
    <p:extLst>
      <p:ext uri="{BB962C8B-B14F-4D97-AF65-F5344CB8AC3E}">
        <p14:creationId xmlns:p14="http://schemas.microsoft.com/office/powerpoint/2010/main" val="3772471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95CC62E-A74B-4473-A29C-5BDACF10D709}" type="datetimeFigureOut">
              <a:rPr lang="zh-CN" altLang="en-US" smtClean="0"/>
              <a:t>2021/4/16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67DC9FC-8B42-4B21-8A4D-327258A1DCF0}" type="slidenum">
              <a:rPr lang="zh-CN" altLang="en-US" smtClean="0"/>
              <a:t>‹#›</a:t>
            </a:fld>
            <a:endParaRPr lang="zh-CN" altLang="en-US"/>
          </a:p>
        </p:txBody>
      </p:sp>
    </p:spTree>
    <p:extLst>
      <p:ext uri="{BB962C8B-B14F-4D97-AF65-F5344CB8AC3E}">
        <p14:creationId xmlns:p14="http://schemas.microsoft.com/office/powerpoint/2010/main" val="234966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0"/>
        <p:cNvGrpSpPr/>
        <p:nvPr/>
      </p:nvGrpSpPr>
      <p:grpSpPr>
        <a:xfrm>
          <a:off x="0" y="0"/>
          <a:ext cx="0" cy="0"/>
          <a:chOff x="0" y="0"/>
          <a:chExt cx="0" cy="0"/>
        </a:xfrm>
      </p:grpSpPr>
      <p:sp>
        <p:nvSpPr>
          <p:cNvPr id="21" name="Google Shape;21;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6"/>
        <p:cNvGrpSpPr/>
        <p:nvPr/>
      </p:nvGrpSpPr>
      <p:grpSpPr>
        <a:xfrm>
          <a:off x="0" y="0"/>
          <a:ext cx="0" cy="0"/>
          <a:chOff x="0" y="0"/>
          <a:chExt cx="0" cy="0"/>
        </a:xfrm>
      </p:grpSpPr>
      <p:sp>
        <p:nvSpPr>
          <p:cNvPr id="27" name="Google Shape;2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8"/>
        <p:cNvGrpSpPr/>
        <p:nvPr/>
      </p:nvGrpSpPr>
      <p:grpSpPr>
        <a:xfrm>
          <a:off x="0" y="0"/>
          <a:ext cx="0" cy="0"/>
          <a:chOff x="0" y="0"/>
          <a:chExt cx="0" cy="0"/>
        </a:xfrm>
      </p:grpSpPr>
      <p:sp>
        <p:nvSpPr>
          <p:cNvPr id="39" name="Google Shape;3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5"/>
        <p:cNvGrpSpPr/>
        <p:nvPr/>
      </p:nvGrpSpPr>
      <p:grpSpPr>
        <a:xfrm>
          <a:off x="0" y="0"/>
          <a:ext cx="0" cy="0"/>
          <a:chOff x="0" y="0"/>
          <a:chExt cx="0" cy="0"/>
        </a:xfrm>
      </p:grpSpPr>
      <p:sp>
        <p:nvSpPr>
          <p:cNvPr id="46" name="Google Shape;46;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0"/>
        <p:cNvGrpSpPr/>
        <p:nvPr/>
      </p:nvGrpSpPr>
      <p:grpSpPr>
        <a:xfrm>
          <a:off x="0" y="0"/>
          <a:ext cx="0" cy="0"/>
          <a:chOff x="0" y="0"/>
          <a:chExt cx="0" cy="0"/>
        </a:xfrm>
      </p:grpSpPr>
      <p:sp>
        <p:nvSpPr>
          <p:cNvPr id="61" name="Google Shape;61;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出自【趣你的PPT】(微信:qunideppt)：最优质的PPT资源库"/>
          <p:cNvPicPr>
            <a:picLocks noChangeAspect="1"/>
          </p:cNvPicPr>
          <p:nvPr/>
        </p:nvPicPr>
        <p:blipFill rotWithShape="1">
          <a:blip r:embed="rId2">
            <a:extLst>
              <a:ext uri="{28A0092B-C50C-407E-A947-70E740481C1C}">
                <a14:useLocalDpi xmlns:a14="http://schemas.microsoft.com/office/drawing/2010/main" val="0"/>
              </a:ext>
            </a:extLst>
          </a:blip>
          <a:srcRect t="15290" b="440"/>
          <a:stretch/>
        </p:blipFill>
        <p:spPr>
          <a:xfrm>
            <a:off x="20" y="10"/>
            <a:ext cx="12191980" cy="6857990"/>
          </a:xfrm>
          <a:prstGeom prst="rect">
            <a:avLst/>
          </a:prstGeom>
        </p:spPr>
      </p:pic>
      <p:sp>
        <p:nvSpPr>
          <p:cNvPr id="5" name="出自【趣你的PPT】(微信:qunideppt)：最优质的PPT资源库"/>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出自【趣你的PPT】(微信:qunideppt)：最优质的PPT资源库"/>
          <p:cNvSpPr txBox="1"/>
          <p:nvPr/>
        </p:nvSpPr>
        <p:spPr>
          <a:xfrm>
            <a:off x="222570" y="2395375"/>
            <a:ext cx="11696699" cy="1077218"/>
          </a:xfrm>
          <a:prstGeom prst="rect">
            <a:avLst/>
          </a:prstGeom>
          <a:noFill/>
        </p:spPr>
        <p:txBody>
          <a:bodyPr wrap="square" rtlCol="0">
            <a:spAutoFit/>
          </a:bodyPr>
          <a:lstStyle/>
          <a:p>
            <a:pPr algn="ctr"/>
            <a:r>
              <a:rPr lang="en-US" altLang="zh-CN" sz="3200" b="1" spc="150" dirty="0">
                <a:solidFill>
                  <a:schemeClr val="bg1"/>
                </a:solidFill>
                <a:latin typeface="+mj-lt"/>
                <a:ea typeface="微软雅黑" panose="020B0503020204020204" pitchFamily="34" charset="-122"/>
                <a:cs typeface="Times New Roman" panose="02020603050405020304" pitchFamily="18" charset="0"/>
              </a:rPr>
              <a:t>Next Best Location Assessment</a:t>
            </a:r>
            <a:r>
              <a:rPr lang="zh-CN" altLang="en-US" sz="3200" b="1" spc="150" dirty="0">
                <a:solidFill>
                  <a:schemeClr val="bg1"/>
                </a:solidFill>
                <a:latin typeface="+mj-lt"/>
                <a:ea typeface="微软雅黑" panose="020B0503020204020204" pitchFamily="34" charset="-122"/>
                <a:cs typeface="Times New Roman" panose="02020603050405020304" pitchFamily="18" charset="0"/>
              </a:rPr>
              <a:t> </a:t>
            </a:r>
            <a:endParaRPr lang="en-US" altLang="zh-CN" sz="3200" b="1" spc="150" dirty="0">
              <a:solidFill>
                <a:schemeClr val="bg1"/>
              </a:solidFill>
              <a:latin typeface="+mj-lt"/>
              <a:ea typeface="微软雅黑" panose="020B0503020204020204" pitchFamily="34" charset="-122"/>
              <a:cs typeface="Times New Roman" panose="02020603050405020304" pitchFamily="18" charset="0"/>
            </a:endParaRPr>
          </a:p>
          <a:p>
            <a:pPr algn="ctr"/>
            <a:r>
              <a:rPr lang="en-US" altLang="zh-CN" sz="3200" b="1" spc="150" dirty="0">
                <a:solidFill>
                  <a:schemeClr val="bg1"/>
                </a:solidFill>
                <a:latin typeface="+mj-lt"/>
                <a:ea typeface="微软雅黑" panose="020B0503020204020204" pitchFamily="34" charset="-122"/>
                <a:cs typeface="Times New Roman" panose="02020603050405020304" pitchFamily="18" charset="0"/>
              </a:rPr>
              <a:t>for</a:t>
            </a:r>
            <a:r>
              <a:rPr lang="zh-CN" altLang="en-US" sz="3200" b="1" spc="150" dirty="0">
                <a:solidFill>
                  <a:schemeClr val="bg1"/>
                </a:solidFill>
                <a:latin typeface="+mj-lt"/>
                <a:ea typeface="微软雅黑" panose="020B0503020204020204" pitchFamily="34" charset="-122"/>
                <a:cs typeface="Times New Roman" panose="02020603050405020304" pitchFamily="18" charset="0"/>
              </a:rPr>
              <a:t> </a:t>
            </a:r>
            <a:r>
              <a:rPr lang="en-US" altLang="zh-CN" sz="3200" b="1" spc="150" dirty="0">
                <a:solidFill>
                  <a:schemeClr val="bg1"/>
                </a:solidFill>
                <a:latin typeface="+mj-lt"/>
                <a:ea typeface="微软雅黑" panose="020B0503020204020204" pitchFamily="34" charset="-122"/>
                <a:cs typeface="Times New Roman" panose="02020603050405020304" pitchFamily="18" charset="0"/>
              </a:rPr>
              <a:t>New ChenMed Medical Center</a:t>
            </a:r>
            <a:endParaRPr lang="zh-CN" altLang="en-US" sz="3200" b="1" spc="150" dirty="0">
              <a:solidFill>
                <a:schemeClr val="bg1"/>
              </a:solidFill>
              <a:latin typeface="+mj-lt"/>
              <a:ea typeface="微软雅黑" panose="020B0503020204020204" pitchFamily="34" charset="-122"/>
              <a:cs typeface="Times New Roman" panose="02020603050405020304" pitchFamily="18" charset="0"/>
            </a:endParaRPr>
          </a:p>
        </p:txBody>
      </p:sp>
      <p:cxnSp>
        <p:nvCxnSpPr>
          <p:cNvPr id="10" name="出自【趣你的PPT】(微信:qunideppt)：最优质的PPT资源库"/>
          <p:cNvCxnSpPr/>
          <p:nvPr/>
        </p:nvCxnSpPr>
        <p:spPr>
          <a:xfrm>
            <a:off x="2465408" y="3472593"/>
            <a:ext cx="72110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出自【趣你的PPT】(微信:qunideppt)：最优质的PPT资源库"/>
          <p:cNvSpPr txBox="1"/>
          <p:nvPr/>
        </p:nvSpPr>
        <p:spPr>
          <a:xfrm>
            <a:off x="1161763" y="4759535"/>
            <a:ext cx="9818314" cy="400110"/>
          </a:xfrm>
          <a:prstGeom prst="rect">
            <a:avLst/>
          </a:prstGeom>
          <a:noFill/>
        </p:spPr>
        <p:txBody>
          <a:bodyPr wrap="square" rtlCol="0">
            <a:spAutoFit/>
          </a:bodyPr>
          <a:lstStyle/>
          <a:p>
            <a:pPr algn="r"/>
            <a:r>
              <a:rPr lang="en-US" altLang="zh-CN" sz="2000" b="1" spc="150" dirty="0">
                <a:solidFill>
                  <a:schemeClr val="bg1"/>
                </a:solidFill>
                <a:latin typeface="+mj-lt"/>
                <a:ea typeface="微软雅黑" panose="020B0503020204020204" pitchFamily="34" charset="-122"/>
              </a:rPr>
              <a:t>Weifeng Yan</a:t>
            </a:r>
            <a:endParaRPr lang="zh-CN" altLang="en-US" sz="2000" b="1" spc="150" dirty="0">
              <a:solidFill>
                <a:schemeClr val="bg1"/>
              </a:solidFill>
              <a:latin typeface="+mj-lt"/>
              <a:ea typeface="微软雅黑" panose="020B0503020204020204" pitchFamily="34" charset="-122"/>
            </a:endParaRPr>
          </a:p>
        </p:txBody>
      </p:sp>
    </p:spTree>
    <p:extLst>
      <p:ext uri="{BB962C8B-B14F-4D97-AF65-F5344CB8AC3E}">
        <p14:creationId xmlns:p14="http://schemas.microsoft.com/office/powerpoint/2010/main" val="3818007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199292" y="173769"/>
            <a:ext cx="567396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Factors</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 name="TextBox 1">
            <a:extLst>
              <a:ext uri="{FF2B5EF4-FFF2-40B4-BE49-F238E27FC236}">
                <a16:creationId xmlns:a16="http://schemas.microsoft.com/office/drawing/2014/main" id="{B20BE3D2-B3B7-354E-A1B6-8705AEF5B128}"/>
              </a:ext>
            </a:extLst>
          </p:cNvPr>
          <p:cNvSpPr txBox="1"/>
          <p:nvPr/>
        </p:nvSpPr>
        <p:spPr>
          <a:xfrm>
            <a:off x="199292" y="1046620"/>
            <a:ext cx="3428512" cy="5693866"/>
          </a:xfrm>
          <a:prstGeom prst="rect">
            <a:avLst/>
          </a:prstGeom>
          <a:noFill/>
        </p:spPr>
        <p:txBody>
          <a:bodyPr wrap="square" rtlCol="0">
            <a:spAutoFit/>
          </a:bodyPr>
          <a:lstStyle/>
          <a:p>
            <a:r>
              <a:rPr lang="en-US" altLang="zh-CN" b="1" dirty="0"/>
              <a:t>Rental</a:t>
            </a:r>
            <a:r>
              <a:rPr lang="zh-CN" altLang="en-US" b="1" dirty="0"/>
              <a:t> </a:t>
            </a:r>
            <a:r>
              <a:rPr lang="en-US" altLang="zh-CN" b="1" dirty="0"/>
              <a:t>cost</a:t>
            </a:r>
          </a:p>
          <a:p>
            <a:pPr marL="285750" indent="-285750">
              <a:buFont typeface="Arial" panose="020B0604020202020204" pitchFamily="34" charset="0"/>
              <a:buChar char="•"/>
            </a:pPr>
            <a:r>
              <a:rPr lang="en-US" altLang="zh-CN" dirty="0"/>
              <a:t>Average rent per room</a:t>
            </a:r>
          </a:p>
          <a:p>
            <a:pPr marL="285750" indent="-285750">
              <a:buFont typeface="Arial" panose="020B0604020202020204" pitchFamily="34" charset="0"/>
              <a:buChar char="•"/>
            </a:pPr>
            <a:r>
              <a:rPr lang="en-US" altLang="zh-CN" dirty="0"/>
              <a:t>Rent and population density are highly correlated</a:t>
            </a:r>
          </a:p>
          <a:p>
            <a:pPr marL="285750" indent="-285750">
              <a:buFont typeface="Arial" panose="020B0604020202020204" pitchFamily="34" charset="0"/>
              <a:buChar char="•"/>
            </a:pPr>
            <a:r>
              <a:rPr lang="en-US" altLang="zh-CN" dirty="0"/>
              <a:t>Need</a:t>
            </a:r>
            <a:r>
              <a:rPr lang="zh-CN" altLang="en-US" dirty="0"/>
              <a:t> </a:t>
            </a:r>
            <a:r>
              <a:rPr lang="en-US" altLang="zh-CN" dirty="0"/>
              <a:t>to</a:t>
            </a:r>
            <a:r>
              <a:rPr lang="zh-CN" altLang="en-US" dirty="0"/>
              <a:t> </a:t>
            </a:r>
            <a:r>
              <a:rPr lang="en-US" altLang="zh-CN" dirty="0"/>
              <a:t>balance</a:t>
            </a:r>
            <a:r>
              <a:rPr lang="zh-CN" altLang="en-US" dirty="0"/>
              <a:t> </a:t>
            </a:r>
            <a:r>
              <a:rPr lang="en-US" altLang="zh-CN" dirty="0"/>
              <a:t>the</a:t>
            </a:r>
            <a:r>
              <a:rPr lang="zh-CN" altLang="en-US" dirty="0"/>
              <a:t> </a:t>
            </a:r>
            <a:r>
              <a:rPr lang="en-US" altLang="zh-CN" dirty="0"/>
              <a:t>population density revenue</a:t>
            </a:r>
            <a:r>
              <a:rPr lang="zh-CN" altLang="en-US" dirty="0"/>
              <a:t> </a:t>
            </a:r>
            <a:r>
              <a:rPr lang="en-US" altLang="zh-CN" dirty="0"/>
              <a:t>and</a:t>
            </a:r>
            <a:r>
              <a:rPr lang="zh-CN" altLang="en-US" dirty="0"/>
              <a:t> </a:t>
            </a:r>
            <a:r>
              <a:rPr lang="en-US" altLang="zh-CN" dirty="0"/>
              <a:t>cost</a:t>
            </a:r>
            <a:r>
              <a:rPr lang="zh-CN" altLang="en-US" dirty="0"/>
              <a:t> </a:t>
            </a:r>
            <a:r>
              <a:rPr lang="en-US" altLang="zh-CN" dirty="0"/>
              <a:t>trade-off</a:t>
            </a:r>
          </a:p>
          <a:p>
            <a:endParaRPr lang="en-US" altLang="zh-CN" dirty="0"/>
          </a:p>
          <a:p>
            <a:r>
              <a:rPr lang="en-US" altLang="zh-CN" b="1" dirty="0"/>
              <a:t>Staff</a:t>
            </a:r>
            <a:r>
              <a:rPr lang="zh-CN" altLang="en-US" b="1" dirty="0"/>
              <a:t> </a:t>
            </a:r>
            <a:r>
              <a:rPr lang="en-US" altLang="zh-CN" b="1" dirty="0"/>
              <a:t>salary</a:t>
            </a:r>
          </a:p>
          <a:p>
            <a:pPr marL="285750" indent="-285750">
              <a:buFont typeface="Arial" panose="020B0604020202020204" pitchFamily="34" charset="0"/>
              <a:buChar char="•"/>
            </a:pPr>
            <a:r>
              <a:rPr lang="en-US" altLang="zh-CN" dirty="0"/>
              <a:t>Average</a:t>
            </a:r>
            <a:r>
              <a:rPr lang="zh-CN" altLang="en-US" dirty="0"/>
              <a:t> </a:t>
            </a:r>
            <a:r>
              <a:rPr lang="en-US" altLang="zh-CN" dirty="0"/>
              <a:t>annual</a:t>
            </a:r>
            <a:r>
              <a:rPr lang="zh-CN" altLang="en-US" dirty="0"/>
              <a:t> </a:t>
            </a:r>
            <a:r>
              <a:rPr lang="en-US" altLang="zh-CN" dirty="0"/>
              <a:t>physician</a:t>
            </a:r>
            <a:r>
              <a:rPr lang="zh-CN" altLang="en-US" dirty="0"/>
              <a:t> </a:t>
            </a:r>
            <a:r>
              <a:rPr lang="en-US" altLang="zh-CN" dirty="0"/>
              <a:t>salary</a:t>
            </a:r>
          </a:p>
          <a:p>
            <a:pPr marL="285750" indent="-285750">
              <a:buFont typeface="Arial" panose="020B0604020202020204" pitchFamily="34" charset="0"/>
              <a:buChar char="•"/>
            </a:pPr>
            <a:r>
              <a:rPr lang="en-US" altLang="zh-CN" dirty="0"/>
              <a:t>Physician</a:t>
            </a:r>
            <a:r>
              <a:rPr lang="zh-CN" altLang="en-US" dirty="0"/>
              <a:t> </a:t>
            </a:r>
            <a:r>
              <a:rPr lang="en-US" altLang="zh-CN" dirty="0"/>
              <a:t>salary</a:t>
            </a:r>
            <a:r>
              <a:rPr lang="zh-CN" altLang="en-US" dirty="0"/>
              <a:t> </a:t>
            </a:r>
            <a:r>
              <a:rPr lang="en-US" altLang="zh-CN" dirty="0"/>
              <a:t>and</a:t>
            </a:r>
            <a:r>
              <a:rPr lang="zh-CN" altLang="en-US" dirty="0"/>
              <a:t> </a:t>
            </a:r>
            <a:r>
              <a:rPr lang="en-US" altLang="zh-CN" dirty="0"/>
              <a:t>number</a:t>
            </a:r>
            <a:r>
              <a:rPr lang="zh-CN" altLang="en-US" dirty="0"/>
              <a:t> </a:t>
            </a:r>
            <a:r>
              <a:rPr lang="en-US" altLang="zh-CN" dirty="0"/>
              <a:t>of</a:t>
            </a:r>
            <a:r>
              <a:rPr lang="zh-CN" altLang="en-US" dirty="0"/>
              <a:t> </a:t>
            </a:r>
            <a:r>
              <a:rPr lang="en-US" altLang="zh-CN" dirty="0"/>
              <a:t>clinical providers</a:t>
            </a:r>
            <a:r>
              <a:rPr lang="zh-CN" altLang="en-US" dirty="0"/>
              <a:t> </a:t>
            </a:r>
            <a:r>
              <a:rPr lang="en-US" altLang="zh-CN" dirty="0"/>
              <a:t>are</a:t>
            </a:r>
            <a:r>
              <a:rPr lang="zh-CN" altLang="en-US" dirty="0"/>
              <a:t> </a:t>
            </a:r>
            <a:r>
              <a:rPr lang="en-US" altLang="zh-CN" dirty="0"/>
              <a:t>negatively </a:t>
            </a:r>
            <a:r>
              <a:rPr lang="zh-CN" altLang="en-US" dirty="0"/>
              <a:t> </a:t>
            </a:r>
            <a:r>
              <a:rPr lang="en-US" altLang="zh-CN" dirty="0"/>
              <a:t>correlated</a:t>
            </a:r>
          </a:p>
          <a:p>
            <a:pPr marL="285750" indent="-285750">
              <a:buFont typeface="Arial" panose="020B0604020202020204" pitchFamily="34" charset="0"/>
              <a:buChar char="•"/>
            </a:pPr>
            <a:r>
              <a:rPr lang="en-US" altLang="zh-CN" dirty="0"/>
              <a:t>Need</a:t>
            </a:r>
            <a:r>
              <a:rPr lang="zh-CN" altLang="en-US" dirty="0"/>
              <a:t> </a:t>
            </a:r>
            <a:r>
              <a:rPr lang="en-US" altLang="zh-CN" dirty="0"/>
              <a:t>to</a:t>
            </a:r>
            <a:r>
              <a:rPr lang="zh-CN" altLang="en-US" dirty="0"/>
              <a:t> </a:t>
            </a:r>
            <a:r>
              <a:rPr lang="en-US" altLang="zh-CN" dirty="0"/>
              <a:t>balance</a:t>
            </a:r>
            <a:r>
              <a:rPr lang="zh-CN" altLang="en-US" dirty="0"/>
              <a:t> </a:t>
            </a:r>
            <a:r>
              <a:rPr lang="en-US" altLang="zh-CN" dirty="0"/>
              <a:t>the</a:t>
            </a:r>
            <a:r>
              <a:rPr lang="zh-CN" altLang="en-US" dirty="0"/>
              <a:t> </a:t>
            </a:r>
            <a:r>
              <a:rPr lang="en-US" altLang="zh-CN" dirty="0"/>
              <a:t>trade-off</a:t>
            </a:r>
            <a:r>
              <a:rPr lang="zh-CN" altLang="en-US" dirty="0"/>
              <a:t> </a:t>
            </a:r>
            <a:r>
              <a:rPr lang="en-US" altLang="zh-CN" dirty="0"/>
              <a:t>between</a:t>
            </a:r>
            <a:r>
              <a:rPr lang="zh-CN" altLang="en-US" dirty="0"/>
              <a:t> </a:t>
            </a:r>
            <a:r>
              <a:rPr lang="en-US" altLang="zh-CN" dirty="0"/>
              <a:t>market</a:t>
            </a:r>
            <a:r>
              <a:rPr lang="zh-CN" altLang="en-US" dirty="0"/>
              <a:t> </a:t>
            </a:r>
            <a:r>
              <a:rPr lang="en-US" altLang="zh-CN" dirty="0"/>
              <a:t>opportunity</a:t>
            </a:r>
            <a:r>
              <a:rPr lang="zh-CN" altLang="en-US" dirty="0"/>
              <a:t> </a:t>
            </a:r>
            <a:r>
              <a:rPr lang="en-US" altLang="zh-CN" dirty="0"/>
              <a:t>(more</a:t>
            </a:r>
            <a:r>
              <a:rPr lang="zh-CN" altLang="en-US" dirty="0"/>
              <a:t> </a:t>
            </a:r>
            <a:r>
              <a:rPr lang="en-US" altLang="zh-CN" dirty="0"/>
              <a:t>when</a:t>
            </a:r>
            <a:r>
              <a:rPr lang="zh-CN" altLang="en-US" dirty="0"/>
              <a:t> </a:t>
            </a:r>
            <a:r>
              <a:rPr lang="en-US" altLang="zh-CN" dirty="0"/>
              <a:t>less</a:t>
            </a:r>
            <a:r>
              <a:rPr lang="zh-CN" altLang="en-US" dirty="0"/>
              <a:t> </a:t>
            </a:r>
            <a:r>
              <a:rPr lang="en-US" altLang="zh-CN" dirty="0"/>
              <a:t>clinical</a:t>
            </a:r>
            <a:r>
              <a:rPr lang="zh-CN" altLang="en-US" dirty="0"/>
              <a:t> </a:t>
            </a:r>
            <a:r>
              <a:rPr lang="en-US" altLang="zh-CN" dirty="0"/>
              <a:t>providers)</a:t>
            </a:r>
            <a:r>
              <a:rPr lang="zh-CN" altLang="en-US" dirty="0"/>
              <a:t> </a:t>
            </a:r>
            <a:r>
              <a:rPr lang="en-US" altLang="zh-CN" dirty="0"/>
              <a:t>and</a:t>
            </a:r>
            <a:r>
              <a:rPr lang="zh-CN" altLang="en-US" dirty="0"/>
              <a:t> </a:t>
            </a:r>
            <a:r>
              <a:rPr lang="en-US" altLang="zh-CN" dirty="0"/>
              <a:t>staff</a:t>
            </a:r>
            <a:r>
              <a:rPr lang="zh-CN" altLang="en-US" dirty="0"/>
              <a:t> </a:t>
            </a:r>
            <a:r>
              <a:rPr lang="en-US" altLang="zh-CN" dirty="0"/>
              <a:t>salary</a:t>
            </a:r>
            <a:r>
              <a:rPr lang="zh-CN" altLang="en-US" dirty="0"/>
              <a:t> </a:t>
            </a:r>
            <a:r>
              <a:rPr lang="en-US" altLang="zh-CN" dirty="0"/>
              <a:t>(higher</a:t>
            </a:r>
            <a:r>
              <a:rPr lang="zh-CN" altLang="en-US" dirty="0"/>
              <a:t> </a:t>
            </a:r>
            <a:r>
              <a:rPr lang="en-US" altLang="zh-CN" dirty="0"/>
              <a:t>when</a:t>
            </a:r>
            <a:r>
              <a:rPr lang="zh-CN" altLang="en-US" dirty="0"/>
              <a:t> </a:t>
            </a:r>
            <a:r>
              <a:rPr lang="en-US" altLang="zh-CN" dirty="0"/>
              <a:t>less</a:t>
            </a:r>
            <a:r>
              <a:rPr lang="zh-CN" altLang="en-US" dirty="0"/>
              <a:t> </a:t>
            </a:r>
            <a:r>
              <a:rPr lang="en-US" altLang="zh-CN" dirty="0"/>
              <a:t>clinical</a:t>
            </a:r>
            <a:r>
              <a:rPr lang="zh-CN" altLang="en-US" dirty="0"/>
              <a:t> </a:t>
            </a:r>
            <a:r>
              <a:rPr lang="en-US" altLang="zh-CN" dirty="0"/>
              <a:t>providers)</a:t>
            </a:r>
          </a:p>
          <a:p>
            <a:endParaRPr lang="en-US" altLang="zh-CN" dirty="0"/>
          </a:p>
          <a:p>
            <a:r>
              <a:rPr lang="en-US" altLang="zh-CN" b="1" dirty="0"/>
              <a:t>Tax</a:t>
            </a:r>
            <a:r>
              <a:rPr lang="zh-CN" altLang="en-US" b="1" dirty="0"/>
              <a:t> </a:t>
            </a:r>
            <a:r>
              <a:rPr lang="en-US" altLang="zh-CN" b="1" dirty="0"/>
              <a:t>rate</a:t>
            </a:r>
          </a:p>
          <a:p>
            <a:pPr marL="285750" indent="-285750">
              <a:buFont typeface="Arial" panose="020B0604020202020204" pitchFamily="34" charset="0"/>
              <a:buChar char="•"/>
            </a:pPr>
            <a:r>
              <a:rPr lang="en-US" dirty="0"/>
              <a:t>Corporate tax</a:t>
            </a:r>
            <a:r>
              <a:rPr lang="zh-CN" altLang="en-US" dirty="0"/>
              <a:t> </a:t>
            </a:r>
            <a:r>
              <a:rPr lang="en-US" altLang="zh-CN" dirty="0"/>
              <a:t>in</a:t>
            </a:r>
            <a:r>
              <a:rPr lang="zh-CN" altLang="en-US" dirty="0"/>
              <a:t> </a:t>
            </a:r>
            <a:r>
              <a:rPr lang="en-US" altLang="zh-CN" dirty="0"/>
              <a:t>each</a:t>
            </a:r>
            <a:r>
              <a:rPr lang="zh-CN" altLang="en-US" dirty="0"/>
              <a:t> </a:t>
            </a:r>
            <a:r>
              <a:rPr lang="en-US" altLang="zh-CN" dirty="0"/>
              <a:t>state</a:t>
            </a:r>
          </a:p>
          <a:p>
            <a:pPr marL="285750" indent="-285750">
              <a:buFont typeface="Arial" panose="020B0604020202020204" pitchFamily="34" charset="0"/>
              <a:buChar char="•"/>
            </a:pPr>
            <a:endParaRPr lang="en-US" dirty="0"/>
          </a:p>
          <a:p>
            <a:r>
              <a:rPr lang="en-US" altLang="zh-CN" b="1" dirty="0"/>
              <a:t>Customer</a:t>
            </a:r>
            <a:r>
              <a:rPr lang="zh-CN" altLang="en-US" b="1" dirty="0"/>
              <a:t> </a:t>
            </a:r>
            <a:r>
              <a:rPr lang="en-US" altLang="zh-CN" b="1" dirty="0"/>
              <a:t>acquisition</a:t>
            </a:r>
            <a:r>
              <a:rPr lang="zh-CN" altLang="en-US" b="1" dirty="0"/>
              <a:t> </a:t>
            </a:r>
            <a:r>
              <a:rPr lang="en-US" altLang="zh-CN" b="1" dirty="0"/>
              <a:t>cost</a:t>
            </a:r>
          </a:p>
          <a:p>
            <a:pPr marL="285750" indent="-285750">
              <a:buFont typeface="Arial" panose="020B0604020202020204" pitchFamily="34" charset="0"/>
              <a:buChar char="•"/>
            </a:pPr>
            <a:r>
              <a:rPr lang="en-US" altLang="zh-CN" dirty="0"/>
              <a:t>Advertisement</a:t>
            </a:r>
          </a:p>
          <a:p>
            <a:pPr marL="285750" indent="-285750">
              <a:buFont typeface="Arial" panose="020B0604020202020204" pitchFamily="34" charset="0"/>
              <a:buChar char="•"/>
            </a:pPr>
            <a:r>
              <a:rPr lang="en-US" altLang="zh-CN" dirty="0"/>
              <a:t>Medical instruments</a:t>
            </a:r>
          </a:p>
          <a:p>
            <a:pPr marL="285750" indent="-285750">
              <a:buFont typeface="Arial" panose="020B0604020202020204" pitchFamily="34" charset="0"/>
              <a:buChar char="•"/>
            </a:pPr>
            <a:r>
              <a:rPr lang="en-US" altLang="zh-CN" dirty="0"/>
              <a:t>M</a:t>
            </a:r>
            <a:r>
              <a:rPr lang="en-CN" dirty="0"/>
              <a:t>edication dispensary</a:t>
            </a:r>
          </a:p>
        </p:txBody>
      </p:sp>
      <p:pic>
        <p:nvPicPr>
          <p:cNvPr id="8" name="Picture 7">
            <a:extLst>
              <a:ext uri="{FF2B5EF4-FFF2-40B4-BE49-F238E27FC236}">
                <a16:creationId xmlns:a16="http://schemas.microsoft.com/office/drawing/2014/main" id="{43AA2A65-3A25-B84B-A5EB-334DE56A5366}"/>
              </a:ext>
            </a:extLst>
          </p:cNvPr>
          <p:cNvPicPr>
            <a:picLocks noChangeAspect="1"/>
          </p:cNvPicPr>
          <p:nvPr/>
        </p:nvPicPr>
        <p:blipFill>
          <a:blip r:embed="rId3"/>
          <a:stretch>
            <a:fillRect/>
          </a:stretch>
        </p:blipFill>
        <p:spPr>
          <a:xfrm>
            <a:off x="3707126" y="1443063"/>
            <a:ext cx="8484874" cy="4242437"/>
          </a:xfrm>
          <a:prstGeom prst="rect">
            <a:avLst/>
          </a:prstGeom>
        </p:spPr>
      </p:pic>
      <p:pic>
        <p:nvPicPr>
          <p:cNvPr id="4" name="Picture 3">
            <a:extLst>
              <a:ext uri="{FF2B5EF4-FFF2-40B4-BE49-F238E27FC236}">
                <a16:creationId xmlns:a16="http://schemas.microsoft.com/office/drawing/2014/main" id="{7FB53F54-13BC-B043-8CC8-575143FE5FDE}"/>
              </a:ext>
            </a:extLst>
          </p:cNvPr>
          <p:cNvPicPr>
            <a:picLocks noChangeAspect="1"/>
          </p:cNvPicPr>
          <p:nvPr/>
        </p:nvPicPr>
        <p:blipFill>
          <a:blip r:embed="rId4"/>
          <a:stretch>
            <a:fillRect/>
          </a:stretch>
        </p:blipFill>
        <p:spPr>
          <a:xfrm>
            <a:off x="3707126" y="1487036"/>
            <a:ext cx="8396928" cy="4198464"/>
          </a:xfrm>
          <a:prstGeom prst="rect">
            <a:avLst/>
          </a:prstGeom>
        </p:spPr>
      </p:pic>
      <p:pic>
        <p:nvPicPr>
          <p:cNvPr id="10" name="Picture 9">
            <a:extLst>
              <a:ext uri="{FF2B5EF4-FFF2-40B4-BE49-F238E27FC236}">
                <a16:creationId xmlns:a16="http://schemas.microsoft.com/office/drawing/2014/main" id="{A7ADD61A-444B-4E46-BE94-4BDBF127C8BF}"/>
              </a:ext>
            </a:extLst>
          </p:cNvPr>
          <p:cNvPicPr>
            <a:picLocks noChangeAspect="1"/>
          </p:cNvPicPr>
          <p:nvPr/>
        </p:nvPicPr>
        <p:blipFill>
          <a:blip r:embed="rId5"/>
          <a:stretch>
            <a:fillRect/>
          </a:stretch>
        </p:blipFill>
        <p:spPr>
          <a:xfrm>
            <a:off x="3698554" y="1466509"/>
            <a:ext cx="8396928" cy="4198464"/>
          </a:xfrm>
          <a:prstGeom prst="rect">
            <a:avLst/>
          </a:prstGeom>
        </p:spPr>
      </p:pic>
    </p:spTree>
    <p:extLst>
      <p:ext uri="{BB962C8B-B14F-4D97-AF65-F5344CB8AC3E}">
        <p14:creationId xmlns:p14="http://schemas.microsoft.com/office/powerpoint/2010/main" val="330207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0" y="162046"/>
            <a:ext cx="458683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Competitors</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3" name="Picture 2">
            <a:extLst>
              <a:ext uri="{FF2B5EF4-FFF2-40B4-BE49-F238E27FC236}">
                <a16:creationId xmlns:a16="http://schemas.microsoft.com/office/drawing/2014/main" id="{6921D40A-EB76-DA44-85E1-0E6ED48DDB98}"/>
              </a:ext>
            </a:extLst>
          </p:cNvPr>
          <p:cNvPicPr>
            <a:picLocks noChangeAspect="1"/>
          </p:cNvPicPr>
          <p:nvPr/>
        </p:nvPicPr>
        <p:blipFill>
          <a:blip r:embed="rId3"/>
          <a:stretch>
            <a:fillRect/>
          </a:stretch>
        </p:blipFill>
        <p:spPr>
          <a:xfrm>
            <a:off x="197070" y="2384411"/>
            <a:ext cx="11414013" cy="4063890"/>
          </a:xfrm>
          <a:prstGeom prst="rect">
            <a:avLst/>
          </a:prstGeom>
        </p:spPr>
      </p:pic>
      <p:sp>
        <p:nvSpPr>
          <p:cNvPr id="12" name="TextBox 11">
            <a:extLst>
              <a:ext uri="{FF2B5EF4-FFF2-40B4-BE49-F238E27FC236}">
                <a16:creationId xmlns:a16="http://schemas.microsoft.com/office/drawing/2014/main" id="{FD13F211-DFE8-5845-A52B-7887F02EFEBB}"/>
              </a:ext>
            </a:extLst>
          </p:cNvPr>
          <p:cNvSpPr txBox="1"/>
          <p:nvPr/>
        </p:nvSpPr>
        <p:spPr>
          <a:xfrm>
            <a:off x="197070" y="721367"/>
            <a:ext cx="9687267" cy="1384995"/>
          </a:xfrm>
          <a:prstGeom prst="rect">
            <a:avLst/>
          </a:prstGeom>
          <a:noFill/>
        </p:spPr>
        <p:txBody>
          <a:bodyPr wrap="none" rtlCol="0">
            <a:spAutoFit/>
          </a:bodyPr>
          <a:lstStyle/>
          <a:p>
            <a:r>
              <a:rPr lang="en-US" altLang="zh-CN" dirty="0"/>
              <a:t>Revenue</a:t>
            </a:r>
            <a:r>
              <a:rPr lang="zh-CN" altLang="en-US" dirty="0"/>
              <a:t> </a:t>
            </a:r>
            <a:r>
              <a:rPr lang="en-US" altLang="zh-CN" dirty="0"/>
              <a:t>for</a:t>
            </a:r>
            <a:r>
              <a:rPr lang="zh-CN" altLang="en-US" dirty="0"/>
              <a:t> </a:t>
            </a:r>
            <a:r>
              <a:rPr lang="en-US" altLang="zh-CN" dirty="0"/>
              <a:t>health</a:t>
            </a:r>
            <a:r>
              <a:rPr lang="zh-CN" altLang="en-US" dirty="0"/>
              <a:t> </a:t>
            </a:r>
            <a:r>
              <a:rPr lang="en-US" altLang="zh-CN" dirty="0"/>
              <a:t>care</a:t>
            </a:r>
            <a:r>
              <a:rPr lang="zh-CN" altLang="en-US" dirty="0"/>
              <a:t> </a:t>
            </a:r>
            <a:r>
              <a:rPr lang="en-US" altLang="zh-CN" dirty="0"/>
              <a:t>centers</a:t>
            </a:r>
            <a:r>
              <a:rPr lang="zh-CN" altLang="en-US" dirty="0"/>
              <a:t> </a:t>
            </a:r>
            <a:r>
              <a:rPr lang="en-US" altLang="zh-CN" dirty="0"/>
              <a:t>is</a:t>
            </a:r>
            <a:r>
              <a:rPr lang="zh-CN" altLang="en-US" dirty="0"/>
              <a:t> </a:t>
            </a:r>
            <a:r>
              <a:rPr lang="en-US" altLang="zh-CN" dirty="0"/>
              <a:t>driven</a:t>
            </a:r>
            <a:r>
              <a:rPr lang="zh-CN" altLang="en-US" dirty="0"/>
              <a:t> </a:t>
            </a:r>
            <a:r>
              <a:rPr lang="en-US" altLang="zh-CN" dirty="0"/>
              <a:t>by</a:t>
            </a:r>
            <a:r>
              <a:rPr lang="zh-CN" altLang="en-US" dirty="0"/>
              <a:t> </a:t>
            </a:r>
            <a:r>
              <a:rPr lang="en-US" dirty="0"/>
              <a:t>aging population</a:t>
            </a:r>
            <a:r>
              <a:rPr lang="zh-CN" altLang="en-US" dirty="0"/>
              <a:t> </a:t>
            </a:r>
            <a:r>
              <a:rPr lang="en-US" altLang="zh-CN" dirty="0"/>
              <a:t>density</a:t>
            </a:r>
            <a:endParaRPr lang="en-US" dirty="0"/>
          </a:p>
          <a:p>
            <a:pPr marL="285750" indent="-285750">
              <a:buFont typeface="Arial" panose="020B0604020202020204" pitchFamily="34" charset="0"/>
              <a:buChar char="•"/>
            </a:pPr>
            <a:r>
              <a:rPr lang="en-US" altLang="zh-CN" dirty="0"/>
              <a:t>M</a:t>
            </a:r>
            <a:r>
              <a:rPr lang="en-US" dirty="0"/>
              <a:t>arket competition in first-tier cities is fierce, such as PA, FL, Chicago</a:t>
            </a:r>
          </a:p>
          <a:p>
            <a:pPr marL="285750" indent="-285750">
              <a:buFont typeface="Arial" panose="020B0604020202020204" pitchFamily="34" charset="0"/>
              <a:buChar char="•"/>
            </a:pPr>
            <a:r>
              <a:rPr lang="en-US" altLang="zh-CN" dirty="0"/>
              <a:t>M</a:t>
            </a:r>
            <a:r>
              <a:rPr lang="en-US" dirty="0"/>
              <a:t>arket in second-tier cities is broader</a:t>
            </a:r>
          </a:p>
          <a:p>
            <a:pPr marL="285750" indent="-285750">
              <a:buFont typeface="Arial" panose="020B0604020202020204" pitchFamily="34" charset="0"/>
              <a:buChar char="•"/>
            </a:pPr>
            <a:r>
              <a:rPr lang="en-US" altLang="zh-CN" dirty="0"/>
              <a:t>ChenMed</a:t>
            </a:r>
            <a:r>
              <a:rPr lang="zh-CN" altLang="en-US" dirty="0"/>
              <a:t> </a:t>
            </a:r>
            <a:r>
              <a:rPr lang="en-US" altLang="zh-CN" dirty="0"/>
              <a:t>and</a:t>
            </a:r>
            <a:r>
              <a:rPr lang="zh-CN" altLang="en-US" dirty="0"/>
              <a:t> </a:t>
            </a:r>
            <a:r>
              <a:rPr lang="en-US" altLang="zh-CN" dirty="0"/>
              <a:t>competitors</a:t>
            </a:r>
            <a:r>
              <a:rPr lang="zh-CN" altLang="en-US" dirty="0"/>
              <a:t> </a:t>
            </a:r>
            <a:r>
              <a:rPr lang="en-US" dirty="0"/>
              <a:t>mainly </a:t>
            </a:r>
            <a:r>
              <a:rPr lang="en-US" altLang="zh-CN" dirty="0"/>
              <a:t>locate</a:t>
            </a:r>
            <a:r>
              <a:rPr lang="zh-CN" altLang="en-US" dirty="0"/>
              <a:t> </a:t>
            </a:r>
            <a:r>
              <a:rPr lang="en-US" altLang="zh-CN" dirty="0"/>
              <a:t>in</a:t>
            </a:r>
            <a:r>
              <a:rPr lang="zh-CN" altLang="en-US" dirty="0"/>
              <a:t> </a:t>
            </a:r>
            <a:r>
              <a:rPr lang="en-US" dirty="0"/>
              <a:t>the central and eastern regions</a:t>
            </a:r>
          </a:p>
          <a:p>
            <a:endParaRPr lang="en-US" dirty="0"/>
          </a:p>
          <a:p>
            <a:r>
              <a:rPr lang="zh-CN" altLang="en-US" dirty="0"/>
              <a:t>       </a:t>
            </a:r>
            <a:r>
              <a:rPr lang="en-US" altLang="zh-CN" dirty="0"/>
              <a:t>Establish</a:t>
            </a:r>
            <a:r>
              <a:rPr lang="zh-CN" altLang="en-US" dirty="0"/>
              <a:t> </a:t>
            </a:r>
            <a:r>
              <a:rPr lang="en-US" altLang="zh-CN" dirty="0"/>
              <a:t>next</a:t>
            </a:r>
            <a:r>
              <a:rPr lang="zh-CN" altLang="en-US" dirty="0"/>
              <a:t> </a:t>
            </a:r>
            <a:r>
              <a:rPr lang="en-US" altLang="zh-CN" dirty="0"/>
              <a:t>location</a:t>
            </a:r>
            <a:r>
              <a:rPr lang="zh-CN" altLang="en-US" dirty="0"/>
              <a:t> </a:t>
            </a:r>
            <a:r>
              <a:rPr lang="en-US" altLang="zh-CN" dirty="0"/>
              <a:t>in</a:t>
            </a:r>
            <a:r>
              <a:rPr lang="zh-CN" altLang="en-US" dirty="0"/>
              <a:t> </a:t>
            </a:r>
            <a:r>
              <a:rPr lang="en-US" altLang="zh-CN" dirty="0"/>
              <a:t>area</a:t>
            </a:r>
            <a:r>
              <a:rPr lang="zh-CN" altLang="en-US" dirty="0"/>
              <a:t> </a:t>
            </a:r>
            <a:r>
              <a:rPr lang="en-US" altLang="zh-CN" dirty="0"/>
              <a:t>where</a:t>
            </a:r>
            <a:r>
              <a:rPr lang="zh-CN" altLang="en-US" dirty="0"/>
              <a:t> </a:t>
            </a:r>
            <a:r>
              <a:rPr lang="en-US" altLang="zh-CN" dirty="0"/>
              <a:t>no</a:t>
            </a:r>
            <a:r>
              <a:rPr lang="zh-CN" altLang="en-US" dirty="0"/>
              <a:t> </a:t>
            </a:r>
            <a:r>
              <a:rPr lang="en-US" altLang="zh-CN" dirty="0"/>
              <a:t>competitors</a:t>
            </a:r>
            <a:r>
              <a:rPr lang="zh-CN" altLang="en-US" dirty="0"/>
              <a:t> </a:t>
            </a:r>
            <a:r>
              <a:rPr lang="en-US" altLang="zh-CN" dirty="0"/>
              <a:t>have</a:t>
            </a:r>
            <a:r>
              <a:rPr lang="zh-CN" altLang="en-US" dirty="0"/>
              <a:t> </a:t>
            </a:r>
            <a:r>
              <a:rPr lang="en-US" altLang="zh-CN" dirty="0"/>
              <a:t>settled</a:t>
            </a:r>
            <a:r>
              <a:rPr lang="zh-CN" altLang="en-US" dirty="0"/>
              <a:t> </a:t>
            </a:r>
            <a:r>
              <a:rPr lang="en-US" altLang="zh-CN" dirty="0"/>
              <a:t>in</a:t>
            </a:r>
            <a:r>
              <a:rPr lang="zh-CN" altLang="en-US" dirty="0"/>
              <a:t> </a:t>
            </a:r>
            <a:r>
              <a:rPr lang="en-US" altLang="zh-CN" dirty="0"/>
              <a:t>will</a:t>
            </a:r>
            <a:r>
              <a:rPr lang="zh-CN" altLang="en-US" dirty="0"/>
              <a:t> </a:t>
            </a:r>
            <a:r>
              <a:rPr lang="en-US" altLang="zh-CN" dirty="0"/>
              <a:t>largely</a:t>
            </a:r>
            <a:r>
              <a:rPr lang="zh-CN" altLang="en-US" dirty="0"/>
              <a:t> </a:t>
            </a:r>
            <a:r>
              <a:rPr lang="en-US" altLang="zh-CN" dirty="0"/>
              <a:t>save</a:t>
            </a:r>
            <a:r>
              <a:rPr lang="zh-CN" altLang="en-US" dirty="0"/>
              <a:t> </a:t>
            </a:r>
            <a:r>
              <a:rPr lang="en-US" altLang="zh-CN" dirty="0"/>
              <a:t>the</a:t>
            </a:r>
            <a:r>
              <a:rPr lang="zh-CN" altLang="en-US" dirty="0"/>
              <a:t> </a:t>
            </a:r>
            <a:r>
              <a:rPr lang="en-US" altLang="zh-CN" dirty="0"/>
              <a:t>cost</a:t>
            </a:r>
            <a:r>
              <a:rPr lang="zh-CN" altLang="en-US" dirty="0"/>
              <a:t> </a:t>
            </a:r>
            <a:r>
              <a:rPr lang="en-US" altLang="zh-CN" dirty="0"/>
              <a:t>of</a:t>
            </a:r>
            <a:r>
              <a:rPr lang="zh-CN" altLang="en-US" dirty="0"/>
              <a:t> </a:t>
            </a:r>
            <a:r>
              <a:rPr lang="en-US" altLang="zh-CN" dirty="0"/>
              <a:t>customer</a:t>
            </a:r>
            <a:r>
              <a:rPr lang="zh-CN" altLang="en-US" dirty="0"/>
              <a:t> </a:t>
            </a:r>
            <a:r>
              <a:rPr lang="en-US" altLang="zh-CN" dirty="0"/>
              <a:t>acquisition</a:t>
            </a:r>
            <a:endParaRPr lang="en-US" dirty="0"/>
          </a:p>
        </p:txBody>
      </p:sp>
      <p:sp>
        <p:nvSpPr>
          <p:cNvPr id="19" name="Right Arrow 18">
            <a:extLst>
              <a:ext uri="{FF2B5EF4-FFF2-40B4-BE49-F238E27FC236}">
                <a16:creationId xmlns:a16="http://schemas.microsoft.com/office/drawing/2014/main" id="{CB75CE0A-17C8-754C-9EA3-167BAF230C6E}"/>
              </a:ext>
            </a:extLst>
          </p:cNvPr>
          <p:cNvSpPr/>
          <p:nvPr/>
        </p:nvSpPr>
        <p:spPr>
          <a:xfrm>
            <a:off x="246826" y="1888176"/>
            <a:ext cx="185195"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80605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0" y="162046"/>
            <a:ext cx="567396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Top</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c</a:t>
              </a:r>
              <a:r>
                <a:rPr lang="en-CN" altLang="zh-CN" sz="2000" b="1" dirty="0">
                  <a:solidFill>
                    <a:schemeClr val="tx1">
                      <a:lumMod val="85000"/>
                      <a:lumOff val="15000"/>
                    </a:schemeClr>
                  </a:solidFill>
                  <a:latin typeface="微软雅黑" panose="020B0503020204020204" pitchFamily="34" charset="-122"/>
                  <a:ea typeface="微软雅黑" panose="020B0503020204020204" pitchFamily="34" charset="-122"/>
                </a:rPr>
                <a:t>ost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rank</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counties</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8" name="Picture 7">
            <a:extLst>
              <a:ext uri="{FF2B5EF4-FFF2-40B4-BE49-F238E27FC236}">
                <a16:creationId xmlns:a16="http://schemas.microsoft.com/office/drawing/2014/main" id="{14B35FFD-5D59-9B41-AB14-5F6D6214F874}"/>
              </a:ext>
            </a:extLst>
          </p:cNvPr>
          <p:cNvPicPr>
            <a:picLocks noChangeAspect="1"/>
          </p:cNvPicPr>
          <p:nvPr/>
        </p:nvPicPr>
        <p:blipFill>
          <a:blip r:embed="rId3"/>
          <a:stretch>
            <a:fillRect/>
          </a:stretch>
        </p:blipFill>
        <p:spPr>
          <a:xfrm>
            <a:off x="4281854" y="1367203"/>
            <a:ext cx="7910146" cy="3955073"/>
          </a:xfrm>
          <a:prstGeom prst="rect">
            <a:avLst/>
          </a:prstGeom>
        </p:spPr>
      </p:pic>
      <p:sp>
        <p:nvSpPr>
          <p:cNvPr id="12" name="TextBox 11">
            <a:extLst>
              <a:ext uri="{FF2B5EF4-FFF2-40B4-BE49-F238E27FC236}">
                <a16:creationId xmlns:a16="http://schemas.microsoft.com/office/drawing/2014/main" id="{E5945F8B-D839-1C42-ADC5-35EFD2F2F7C3}"/>
              </a:ext>
            </a:extLst>
          </p:cNvPr>
          <p:cNvSpPr txBox="1"/>
          <p:nvPr/>
        </p:nvSpPr>
        <p:spPr>
          <a:xfrm>
            <a:off x="139734" y="1587381"/>
            <a:ext cx="3665730" cy="3754874"/>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Built</a:t>
            </a:r>
            <a:r>
              <a:rPr lang="zh-CN" altLang="en-US" dirty="0"/>
              <a:t> </a:t>
            </a:r>
            <a:r>
              <a:rPr lang="en-US" altLang="zh-CN" dirty="0"/>
              <a:t>the</a:t>
            </a:r>
            <a:r>
              <a:rPr lang="zh-CN" altLang="en-US" dirty="0"/>
              <a:t> </a:t>
            </a:r>
            <a:r>
              <a:rPr lang="en-US" altLang="zh-CN" dirty="0"/>
              <a:t>model</a:t>
            </a:r>
            <a:r>
              <a:rPr lang="zh-CN" altLang="en-US" dirty="0"/>
              <a:t> </a:t>
            </a:r>
            <a:r>
              <a:rPr lang="en-US" altLang="zh-CN" dirty="0"/>
              <a:t>to</a:t>
            </a:r>
            <a:r>
              <a:rPr lang="zh-CN" altLang="en-US" dirty="0"/>
              <a:t> </a:t>
            </a:r>
            <a:r>
              <a:rPr lang="en-US" altLang="zh-CN" dirty="0"/>
              <a:t>rank</a:t>
            </a:r>
            <a:r>
              <a:rPr lang="zh-CN" altLang="en-US" dirty="0"/>
              <a:t> </a:t>
            </a:r>
            <a:r>
              <a:rPr lang="en-US" altLang="zh-CN" dirty="0"/>
              <a:t>the</a:t>
            </a:r>
            <a:r>
              <a:rPr lang="zh-CN" altLang="en-US" dirty="0"/>
              <a:t> </a:t>
            </a:r>
            <a:r>
              <a:rPr lang="en-US" altLang="zh-CN" dirty="0"/>
              <a:t>cost</a:t>
            </a:r>
            <a:r>
              <a:rPr lang="zh-CN" altLang="en-US" dirty="0"/>
              <a:t> </a:t>
            </a:r>
            <a:r>
              <a:rPr lang="en-US" altLang="zh-CN" dirty="0"/>
              <a:t>level</a:t>
            </a:r>
            <a:r>
              <a:rPr lang="zh-CN" altLang="en-US" dirty="0"/>
              <a:t> </a:t>
            </a:r>
            <a:r>
              <a:rPr lang="en-US" altLang="zh-CN" dirty="0"/>
              <a:t>of</a:t>
            </a:r>
            <a:r>
              <a:rPr lang="zh-CN" altLang="en-US" dirty="0"/>
              <a:t> </a:t>
            </a:r>
            <a:r>
              <a:rPr lang="en-US" altLang="zh-CN" dirty="0"/>
              <a:t>all</a:t>
            </a:r>
            <a:r>
              <a:rPr lang="zh-CN" altLang="en-US" dirty="0"/>
              <a:t> </a:t>
            </a:r>
            <a:r>
              <a:rPr lang="en-US" altLang="zh-CN" dirty="0"/>
              <a:t>counties,</a:t>
            </a:r>
            <a:r>
              <a:rPr lang="zh-CN" altLang="en-US" dirty="0"/>
              <a:t> </a:t>
            </a:r>
            <a:r>
              <a:rPr lang="en-US" altLang="zh-CN" dirty="0"/>
              <a:t>using</a:t>
            </a:r>
            <a:r>
              <a:rPr lang="zh-CN" altLang="en-US" dirty="0"/>
              <a:t> </a:t>
            </a:r>
            <a:r>
              <a:rPr lang="en-US" altLang="zh-CN" dirty="0"/>
              <a:t>all</a:t>
            </a:r>
            <a:r>
              <a:rPr lang="zh-CN" altLang="en-US" dirty="0"/>
              <a:t> </a:t>
            </a:r>
            <a:r>
              <a:rPr lang="en-US" altLang="zh-CN" dirty="0"/>
              <a:t>4</a:t>
            </a:r>
            <a:r>
              <a:rPr lang="zh-CN" altLang="en-US" dirty="0"/>
              <a:t> </a:t>
            </a:r>
            <a:r>
              <a:rPr lang="en-US" altLang="zh-CN" dirty="0"/>
              <a:t>dimensions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Top</a:t>
            </a:r>
            <a:r>
              <a:rPr lang="zh-CN" altLang="en-US" dirty="0"/>
              <a:t> </a:t>
            </a:r>
            <a:r>
              <a:rPr lang="en-US" altLang="zh-CN" dirty="0"/>
              <a:t>tier</a:t>
            </a:r>
            <a:r>
              <a:rPr lang="zh-CN" altLang="en-US" dirty="0"/>
              <a:t> </a:t>
            </a:r>
            <a:r>
              <a:rPr lang="en-US" altLang="zh-CN" dirty="0"/>
              <a:t>counties:</a:t>
            </a:r>
          </a:p>
          <a:p>
            <a:r>
              <a:rPr lang="zh-CN" altLang="en-US" dirty="0"/>
              <a:t>           </a:t>
            </a:r>
            <a:r>
              <a:rPr lang="en-US" altLang="zh-CN" dirty="0"/>
              <a:t>1.</a:t>
            </a:r>
            <a:r>
              <a:rPr lang="zh-CN" altLang="en-US" dirty="0"/>
              <a:t> </a:t>
            </a:r>
            <a:r>
              <a:rPr lang="en-US" dirty="0"/>
              <a:t>San Mateo</a:t>
            </a:r>
            <a:r>
              <a:rPr lang="en-US" altLang="zh-CN" dirty="0"/>
              <a:t>,</a:t>
            </a:r>
            <a:r>
              <a:rPr lang="zh-CN" altLang="en-US" dirty="0"/>
              <a:t> </a:t>
            </a:r>
            <a:r>
              <a:rPr lang="en-US" dirty="0"/>
              <a:t>CA</a:t>
            </a:r>
          </a:p>
          <a:p>
            <a:r>
              <a:rPr lang="zh-CN" altLang="en-US" dirty="0"/>
              <a:t>           </a:t>
            </a:r>
            <a:r>
              <a:rPr lang="en-US" altLang="zh-CN" dirty="0"/>
              <a:t>2.</a:t>
            </a:r>
            <a:r>
              <a:rPr lang="zh-CN" altLang="en-US" dirty="0"/>
              <a:t> </a:t>
            </a:r>
            <a:r>
              <a:rPr lang="en-US" dirty="0"/>
              <a:t>San Francisco</a:t>
            </a:r>
            <a:r>
              <a:rPr lang="en-US" altLang="zh-CN" dirty="0"/>
              <a:t>,</a:t>
            </a:r>
            <a:r>
              <a:rPr lang="zh-CN" altLang="en-US" dirty="0"/>
              <a:t> </a:t>
            </a:r>
            <a:r>
              <a:rPr lang="en-US" dirty="0"/>
              <a:t>CA</a:t>
            </a:r>
          </a:p>
          <a:p>
            <a:r>
              <a:rPr lang="zh-CN" altLang="en-US" dirty="0"/>
              <a:t>           </a:t>
            </a:r>
            <a:r>
              <a:rPr lang="en-US" altLang="zh-CN" dirty="0"/>
              <a:t>3.</a:t>
            </a:r>
            <a:r>
              <a:rPr lang="zh-CN" altLang="en-US" dirty="0"/>
              <a:t> </a:t>
            </a:r>
            <a:r>
              <a:rPr lang="en-US" dirty="0"/>
              <a:t>Santa Clara</a:t>
            </a:r>
            <a:r>
              <a:rPr lang="en-US" altLang="zh-CN" dirty="0"/>
              <a:t>,</a:t>
            </a:r>
            <a:r>
              <a:rPr lang="zh-CN" altLang="en-US" dirty="0"/>
              <a:t> </a:t>
            </a:r>
            <a:r>
              <a:rPr lang="en-US" dirty="0"/>
              <a:t>CA</a:t>
            </a:r>
          </a:p>
          <a:p>
            <a:r>
              <a:rPr lang="zh-CN" altLang="en-US" dirty="0"/>
              <a:t>           </a:t>
            </a:r>
            <a:r>
              <a:rPr lang="en-US" altLang="zh-CN" dirty="0"/>
              <a:t>4.</a:t>
            </a:r>
            <a:r>
              <a:rPr lang="zh-CN" altLang="en-US" dirty="0"/>
              <a:t> </a:t>
            </a:r>
            <a:r>
              <a:rPr lang="en-US" dirty="0"/>
              <a:t>Middlesex</a:t>
            </a:r>
            <a:r>
              <a:rPr lang="en-US" altLang="zh-CN" dirty="0"/>
              <a:t>,</a:t>
            </a:r>
            <a:r>
              <a:rPr lang="zh-CN" altLang="en-US" dirty="0"/>
              <a:t> </a:t>
            </a:r>
            <a:r>
              <a:rPr lang="en-US" dirty="0"/>
              <a:t>MA</a:t>
            </a:r>
          </a:p>
          <a:p>
            <a:r>
              <a:rPr lang="zh-CN" altLang="en-US" dirty="0"/>
              <a:t>           </a:t>
            </a:r>
            <a:r>
              <a:rPr lang="en-US" altLang="zh-CN" dirty="0"/>
              <a:t>5.</a:t>
            </a:r>
            <a:r>
              <a:rPr lang="zh-CN" altLang="en-US" dirty="0"/>
              <a:t> </a:t>
            </a:r>
            <a:r>
              <a:rPr lang="en-US" dirty="0"/>
              <a:t>Honolulu</a:t>
            </a:r>
            <a:r>
              <a:rPr lang="en-US" altLang="zh-CN" dirty="0"/>
              <a:t>,</a:t>
            </a:r>
            <a:r>
              <a:rPr lang="zh-CN" altLang="en-US" dirty="0"/>
              <a:t> </a:t>
            </a:r>
            <a:r>
              <a:rPr lang="en-US" dirty="0"/>
              <a:t>HI</a:t>
            </a:r>
          </a:p>
          <a:p>
            <a:endParaRPr lang="en-US" dirty="0"/>
          </a:p>
          <a:p>
            <a:pPr marL="285750" indent="-285750">
              <a:buFont typeface="Arial" panose="020B0604020202020204" pitchFamily="34" charset="0"/>
              <a:buChar char="•"/>
            </a:pPr>
            <a:r>
              <a:rPr lang="en-US" altLang="zh-CN" dirty="0"/>
              <a:t>High</a:t>
            </a:r>
            <a:r>
              <a:rPr lang="zh-CN" altLang="en-US" dirty="0"/>
              <a:t> </a:t>
            </a:r>
            <a:r>
              <a:rPr lang="en-US" altLang="zh-CN" dirty="0"/>
              <a:t>cost</a:t>
            </a:r>
            <a:r>
              <a:rPr lang="zh-CN" altLang="en-US" dirty="0"/>
              <a:t> </a:t>
            </a:r>
            <a:r>
              <a:rPr lang="en-US" altLang="zh-CN" dirty="0"/>
              <a:t>will</a:t>
            </a:r>
            <a:r>
              <a:rPr lang="zh-CN" altLang="en-US" dirty="0"/>
              <a:t> </a:t>
            </a:r>
            <a:r>
              <a:rPr lang="en-US" altLang="zh-CN" dirty="0"/>
              <a:t>reduce</a:t>
            </a:r>
            <a:r>
              <a:rPr lang="zh-CN" altLang="en-US" dirty="0"/>
              <a:t> </a:t>
            </a:r>
            <a:r>
              <a:rPr lang="en-US" altLang="zh-CN" dirty="0"/>
              <a:t>the</a:t>
            </a:r>
            <a:r>
              <a:rPr lang="zh-CN" altLang="en-US" dirty="0"/>
              <a:t> </a:t>
            </a:r>
            <a:r>
              <a:rPr lang="en-US" altLang="zh-CN" dirty="0"/>
              <a:t>overall</a:t>
            </a:r>
            <a:r>
              <a:rPr lang="zh-CN" altLang="en-US" dirty="0"/>
              <a:t> </a:t>
            </a:r>
            <a:r>
              <a:rPr lang="en-US" altLang="zh-CN" dirty="0"/>
              <a:t>profit For</a:t>
            </a:r>
            <a:r>
              <a:rPr lang="zh-CN" altLang="en-US" dirty="0"/>
              <a:t> </a:t>
            </a:r>
            <a:r>
              <a:rPr lang="en-US" altLang="zh-CN" dirty="0"/>
              <a:t>example,</a:t>
            </a:r>
            <a:r>
              <a:rPr lang="zh-CN" altLang="en-US" dirty="0"/>
              <a:t> </a:t>
            </a:r>
            <a:r>
              <a:rPr lang="en-US" altLang="zh-CN" dirty="0"/>
              <a:t>although in the revenue</a:t>
            </a:r>
            <a:r>
              <a:rPr lang="zh-CN" altLang="en-US" dirty="0"/>
              <a:t> </a:t>
            </a:r>
            <a:r>
              <a:rPr lang="en-US" altLang="zh-CN" dirty="0"/>
              <a:t>analysis, LA</a:t>
            </a:r>
            <a:r>
              <a:rPr lang="zh-CN" altLang="en-US" dirty="0"/>
              <a:t> </a:t>
            </a:r>
            <a:r>
              <a:rPr lang="en-US" altLang="zh-CN" dirty="0"/>
              <a:t>county ranks first, it</a:t>
            </a:r>
            <a:r>
              <a:rPr lang="zh-CN" altLang="en-US" dirty="0"/>
              <a:t> </a:t>
            </a:r>
            <a:r>
              <a:rPr lang="en-US" altLang="zh-CN" dirty="0"/>
              <a:t>also ranks very</a:t>
            </a:r>
            <a:r>
              <a:rPr lang="zh-CN" altLang="en-US" dirty="0"/>
              <a:t> </a:t>
            </a:r>
            <a:r>
              <a:rPr lang="en-US" altLang="zh-CN" dirty="0"/>
              <a:t>high</a:t>
            </a:r>
            <a:r>
              <a:rPr lang="zh-CN" altLang="en-US" dirty="0"/>
              <a:t> </a:t>
            </a:r>
            <a:r>
              <a:rPr lang="en-US" altLang="zh-CN" dirty="0"/>
              <a:t>in the cost ranking.</a:t>
            </a:r>
            <a:r>
              <a:rPr lang="zh-CN" altLang="en-US" dirty="0"/>
              <a:t> </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Top</a:t>
            </a:r>
            <a:r>
              <a:rPr lang="zh-CN" altLang="en-US" dirty="0"/>
              <a:t> </a:t>
            </a:r>
            <a:r>
              <a:rPr lang="en-US" altLang="zh-CN" dirty="0"/>
              <a:t>10</a:t>
            </a:r>
            <a:r>
              <a:rPr lang="zh-CN" altLang="en-US" dirty="0"/>
              <a:t> </a:t>
            </a:r>
            <a:r>
              <a:rPr lang="en-US" altLang="zh-CN" dirty="0"/>
              <a:t>counties</a:t>
            </a:r>
            <a:r>
              <a:rPr lang="zh-CN" altLang="en-US" dirty="0"/>
              <a:t> </a:t>
            </a:r>
            <a:r>
              <a:rPr lang="en-US" altLang="zh-CN" dirty="0"/>
              <a:t>all</a:t>
            </a:r>
            <a:r>
              <a:rPr lang="zh-CN" altLang="en-US" dirty="0"/>
              <a:t> </a:t>
            </a:r>
            <a:r>
              <a:rPr lang="en-US" altLang="zh-CN" dirty="0"/>
              <a:t>come</a:t>
            </a:r>
            <a:r>
              <a:rPr lang="zh-CN" altLang="en-US" dirty="0"/>
              <a:t> </a:t>
            </a:r>
            <a:r>
              <a:rPr lang="en-US" altLang="zh-CN" dirty="0"/>
              <a:t>from</a:t>
            </a:r>
            <a:r>
              <a:rPr lang="zh-CN" altLang="en-US" dirty="0"/>
              <a:t> </a:t>
            </a:r>
            <a:r>
              <a:rPr lang="en-US" altLang="zh-CN" dirty="0"/>
              <a:t>large</a:t>
            </a:r>
            <a:r>
              <a:rPr lang="zh-CN" altLang="en-US" dirty="0"/>
              <a:t> </a:t>
            </a:r>
            <a:r>
              <a:rPr lang="en-US" altLang="zh-CN" dirty="0"/>
              <a:t>metropolitan</a:t>
            </a:r>
            <a:r>
              <a:rPr lang="zh-CN" altLang="en-US" dirty="0"/>
              <a:t> </a:t>
            </a:r>
            <a:r>
              <a:rPr lang="en-US" altLang="zh-CN" dirty="0"/>
              <a:t>areas</a:t>
            </a:r>
          </a:p>
        </p:txBody>
      </p:sp>
    </p:spTree>
    <p:extLst>
      <p:ext uri="{BB962C8B-B14F-4D97-AF65-F5344CB8AC3E}">
        <p14:creationId xmlns:p14="http://schemas.microsoft.com/office/powerpoint/2010/main" val="89769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出自【趣你的PPT】(微信:qunideppt)：最优质的PPT资源库"/>
          <p:cNvPicPr>
            <a:picLocks noChangeAspect="1"/>
          </p:cNvPicPr>
          <p:nvPr/>
        </p:nvPicPr>
        <p:blipFill rotWithShape="1">
          <a:blip r:embed="rId2">
            <a:extLst>
              <a:ext uri="{28A0092B-C50C-407E-A947-70E740481C1C}">
                <a14:useLocalDpi xmlns:a14="http://schemas.microsoft.com/office/drawing/2010/main" val="0"/>
              </a:ext>
            </a:extLst>
          </a:blip>
          <a:srcRect t="15290" b="440"/>
          <a:stretch/>
        </p:blipFill>
        <p:spPr>
          <a:xfrm>
            <a:off x="20" y="10"/>
            <a:ext cx="12191980" cy="6857990"/>
          </a:xfrm>
          <a:prstGeom prst="rect">
            <a:avLst/>
          </a:prstGeom>
        </p:spPr>
      </p:pic>
      <p:sp>
        <p:nvSpPr>
          <p:cNvPr id="5" name="出自【趣你的PPT】(微信:qunideppt)：最优质的PPT资源库"/>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6出自【趣你的PPT】(微信:qunideppt)：最优质的PPT资源库"/>
          <p:cNvGrpSpPr>
            <a:grpSpLocks/>
          </p:cNvGrpSpPr>
          <p:nvPr/>
        </p:nvGrpSpPr>
        <p:grpSpPr bwMode="auto">
          <a:xfrm>
            <a:off x="1257301" y="1554480"/>
            <a:ext cx="9563100" cy="3814353"/>
            <a:chOff x="3553835" y="3359225"/>
            <a:chExt cx="5697178" cy="927396"/>
          </a:xfrm>
        </p:grpSpPr>
        <p:sp>
          <p:nvSpPr>
            <p:cNvPr id="52" name="出自【趣你的PPT】(微信:qunideppt)：最优质的PPT资源库"/>
            <p:cNvSpPr/>
            <p:nvPr/>
          </p:nvSpPr>
          <p:spPr>
            <a:xfrm>
              <a:off x="3553835" y="3359225"/>
              <a:ext cx="5697178" cy="927396"/>
            </a:xfrm>
            <a:prstGeom prst="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出自【趣你的PPT】(微信:qunideppt)：最优质的PPT资源库"/>
            <p:cNvSpPr/>
            <p:nvPr/>
          </p:nvSpPr>
          <p:spPr>
            <a:xfrm>
              <a:off x="3553835" y="3400054"/>
              <a:ext cx="5697178" cy="845738"/>
            </a:xfrm>
            <a:prstGeom prst="rect">
              <a:avLst/>
            </a:prstGeom>
            <a:solidFill>
              <a:srgbClr val="2FA2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3" name="出自【趣你的PPT】(微信:qunideppt)：最优质的PPT资源库"/>
          <p:cNvSpPr txBox="1">
            <a:spLocks noChangeArrowheads="1"/>
          </p:cNvSpPr>
          <p:nvPr/>
        </p:nvSpPr>
        <p:spPr bwMode="auto">
          <a:xfrm>
            <a:off x="1257301" y="3013501"/>
            <a:ext cx="1015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Next</a:t>
            </a:r>
            <a:r>
              <a:rPr lang="zh-CN" altLang="en-US"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Location</a:t>
            </a:r>
            <a:r>
              <a:rPr lang="zh-CN" altLang="en-US"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Evaluation</a:t>
            </a:r>
            <a:endParaRPr kumimoji="0" lang="zh-CN" altLang="en-US" sz="48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4" name="组合 10出自【趣你的PPT】(微信:qunideppt)：最优质的PPT资源库"/>
          <p:cNvGrpSpPr>
            <a:grpSpLocks/>
          </p:cNvGrpSpPr>
          <p:nvPr/>
        </p:nvGrpSpPr>
        <p:grpSpPr bwMode="auto">
          <a:xfrm>
            <a:off x="4108451" y="2708721"/>
            <a:ext cx="3860800" cy="1505869"/>
            <a:chOff x="4496101" y="3207960"/>
            <a:chExt cx="3614057" cy="646790"/>
          </a:xfrm>
        </p:grpSpPr>
        <p:cxnSp>
          <p:nvCxnSpPr>
            <p:cNvPr id="75" name="出自【趣你的PPT】(微信:qunideppt)：最优质的PPT资源库"/>
            <p:cNvCxnSpPr/>
            <p:nvPr/>
          </p:nvCxnSpPr>
          <p:spPr>
            <a:xfrm>
              <a:off x="4496101" y="3207960"/>
              <a:ext cx="3614057" cy="0"/>
            </a:xfrm>
            <a:prstGeom prst="line">
              <a:avLst/>
            </a:prstGeom>
            <a:ln>
              <a:solidFill>
                <a:srgbClr val="FAFAFA"/>
              </a:solidFill>
            </a:ln>
          </p:spPr>
          <p:style>
            <a:lnRef idx="1">
              <a:schemeClr val="accent1"/>
            </a:lnRef>
            <a:fillRef idx="0">
              <a:schemeClr val="accent1"/>
            </a:fillRef>
            <a:effectRef idx="0">
              <a:schemeClr val="accent1"/>
            </a:effectRef>
            <a:fontRef idx="minor">
              <a:schemeClr val="tx1"/>
            </a:fontRef>
          </p:style>
        </p:cxnSp>
        <p:cxnSp>
          <p:nvCxnSpPr>
            <p:cNvPr id="84" name="出自【趣你的PPT】(微信:qunideppt)：最优质的PPT资源库"/>
            <p:cNvCxnSpPr/>
            <p:nvPr/>
          </p:nvCxnSpPr>
          <p:spPr>
            <a:xfrm>
              <a:off x="4496101" y="3854750"/>
              <a:ext cx="3614057" cy="0"/>
            </a:xfrm>
            <a:prstGeom prst="line">
              <a:avLst/>
            </a:prstGeom>
            <a:ln>
              <a:solidFill>
                <a:srgbClr val="FAFAF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191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229088" y="173769"/>
            <a:ext cx="567396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Next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Location</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3" name="Picture 2">
            <a:extLst>
              <a:ext uri="{FF2B5EF4-FFF2-40B4-BE49-F238E27FC236}">
                <a16:creationId xmlns:a16="http://schemas.microsoft.com/office/drawing/2014/main" id="{EA244418-274E-7C4E-A932-7FB3F08E7A01}"/>
              </a:ext>
            </a:extLst>
          </p:cNvPr>
          <p:cNvPicPr>
            <a:picLocks noChangeAspect="1"/>
          </p:cNvPicPr>
          <p:nvPr/>
        </p:nvPicPr>
        <p:blipFill>
          <a:blip r:embed="rId3"/>
          <a:stretch>
            <a:fillRect/>
          </a:stretch>
        </p:blipFill>
        <p:spPr>
          <a:xfrm>
            <a:off x="3432302" y="1190810"/>
            <a:ext cx="8759698" cy="4476379"/>
          </a:xfrm>
          <a:prstGeom prst="rect">
            <a:avLst/>
          </a:prstGeom>
        </p:spPr>
      </p:pic>
      <p:sp>
        <p:nvSpPr>
          <p:cNvPr id="4" name="TextBox 3">
            <a:extLst>
              <a:ext uri="{FF2B5EF4-FFF2-40B4-BE49-F238E27FC236}">
                <a16:creationId xmlns:a16="http://schemas.microsoft.com/office/drawing/2014/main" id="{4DB2DECE-6E2E-414D-A0DD-FC19B5966932}"/>
              </a:ext>
            </a:extLst>
          </p:cNvPr>
          <p:cNvSpPr txBox="1"/>
          <p:nvPr/>
        </p:nvSpPr>
        <p:spPr>
          <a:xfrm>
            <a:off x="229088" y="1386986"/>
            <a:ext cx="3072252" cy="483209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Find</a:t>
            </a:r>
            <a:r>
              <a:rPr lang="zh-CN" altLang="en-US" dirty="0"/>
              <a:t> </a:t>
            </a:r>
            <a:r>
              <a:rPr lang="en-US" altLang="zh-CN" dirty="0"/>
              <a:t>the</a:t>
            </a:r>
            <a:r>
              <a:rPr lang="zh-CN" altLang="en-US" dirty="0"/>
              <a:t> </a:t>
            </a:r>
            <a:r>
              <a:rPr lang="en-US" altLang="zh-CN" dirty="0"/>
              <a:t>county</a:t>
            </a:r>
            <a:r>
              <a:rPr lang="zh-CN" altLang="en-US" dirty="0"/>
              <a:t> </a:t>
            </a:r>
            <a:r>
              <a:rPr lang="en-US" altLang="zh-CN" dirty="0"/>
              <a:t>with</a:t>
            </a:r>
            <a:r>
              <a:rPr lang="zh-CN" altLang="en-US" dirty="0"/>
              <a:t> </a:t>
            </a:r>
            <a:r>
              <a:rPr lang="en-US" altLang="zh-CN" dirty="0"/>
              <a:t>high</a:t>
            </a:r>
            <a:r>
              <a:rPr lang="zh-CN" altLang="en-US" dirty="0"/>
              <a:t> </a:t>
            </a:r>
            <a:r>
              <a:rPr lang="en-US" altLang="zh-CN" dirty="0"/>
              <a:t>revenue</a:t>
            </a:r>
            <a:r>
              <a:rPr lang="zh-CN" altLang="en-US" dirty="0"/>
              <a:t> </a:t>
            </a:r>
            <a:r>
              <a:rPr lang="en-US" altLang="zh-CN" dirty="0"/>
              <a:t>ranking and</a:t>
            </a:r>
            <a:r>
              <a:rPr lang="zh-CN" altLang="en-US" dirty="0"/>
              <a:t> </a:t>
            </a:r>
            <a:r>
              <a:rPr lang="en-US" altLang="zh-CN" dirty="0"/>
              <a:t>low</a:t>
            </a:r>
            <a:r>
              <a:rPr lang="zh-CN" altLang="en-US" dirty="0"/>
              <a:t> </a:t>
            </a:r>
            <a:r>
              <a:rPr lang="en-US" altLang="zh-CN" dirty="0"/>
              <a:t>cost</a:t>
            </a:r>
            <a:r>
              <a:rPr lang="zh-CN" altLang="en-US" dirty="0"/>
              <a:t> </a:t>
            </a:r>
            <a:r>
              <a:rPr lang="en-US" altLang="zh-CN" dirty="0"/>
              <a:t>ranking</a:t>
            </a:r>
          </a:p>
          <a:p>
            <a:endParaRPr lang="en-US" altLang="zh-CN" dirty="0"/>
          </a:p>
          <a:p>
            <a:pPr marL="285750" indent="-285750">
              <a:buFont typeface="Arial" panose="020B0604020202020204" pitchFamily="34" charset="0"/>
              <a:buChar char="•"/>
            </a:pPr>
            <a:r>
              <a:rPr lang="en-US" altLang="zh-CN" dirty="0"/>
              <a:t>Rank</a:t>
            </a:r>
            <a:r>
              <a:rPr lang="zh-CN" altLang="en-US" dirty="0"/>
              <a:t> </a:t>
            </a:r>
            <a:r>
              <a:rPr lang="en-US" altLang="zh-CN" dirty="0"/>
              <a:t>score</a:t>
            </a:r>
            <a:r>
              <a:rPr lang="zh-CN" altLang="en-US" dirty="0"/>
              <a:t> </a:t>
            </a:r>
            <a:r>
              <a:rPr lang="en-US" altLang="zh-CN" dirty="0"/>
              <a:t>=</a:t>
            </a:r>
            <a:r>
              <a:rPr lang="zh-CN" altLang="en-US" dirty="0"/>
              <a:t> </a:t>
            </a:r>
            <a:endParaRPr lang="en-US" altLang="zh-CN" dirty="0"/>
          </a:p>
          <a:p>
            <a:r>
              <a:rPr lang="zh-CN" altLang="en-US" dirty="0"/>
              <a:t>      </a:t>
            </a:r>
            <a:r>
              <a:rPr lang="en-US" altLang="zh-CN" dirty="0"/>
              <a:t>revenue</a:t>
            </a:r>
            <a:r>
              <a:rPr lang="zh-CN" altLang="en-US" dirty="0"/>
              <a:t> </a:t>
            </a:r>
            <a:r>
              <a:rPr lang="en-US" altLang="zh-CN" dirty="0"/>
              <a:t>rank</a:t>
            </a:r>
            <a:r>
              <a:rPr lang="zh-CN" altLang="en-US" dirty="0"/>
              <a:t> </a:t>
            </a:r>
            <a:r>
              <a:rPr lang="en-US" altLang="zh-CN" dirty="0"/>
              <a:t>–</a:t>
            </a:r>
            <a:r>
              <a:rPr lang="zh-CN" altLang="en-US" dirty="0"/>
              <a:t> </a:t>
            </a:r>
            <a:r>
              <a:rPr lang="en-US" altLang="zh-CN" dirty="0"/>
              <a:t>cost</a:t>
            </a:r>
            <a:r>
              <a:rPr lang="zh-CN" altLang="en-US" dirty="0"/>
              <a:t> </a:t>
            </a:r>
            <a:r>
              <a:rPr lang="en-US" altLang="zh-CN" dirty="0"/>
              <a:t>rank</a:t>
            </a:r>
          </a:p>
          <a:p>
            <a:endParaRPr lang="en-US" dirty="0"/>
          </a:p>
          <a:p>
            <a:pPr marL="285750" indent="-285750">
              <a:buFont typeface="Arial" panose="020B0604020202020204" pitchFamily="34" charset="0"/>
              <a:buChar char="•"/>
            </a:pPr>
            <a:r>
              <a:rPr lang="en-US" altLang="zh-CN" dirty="0"/>
              <a:t>Top</a:t>
            </a:r>
            <a:r>
              <a:rPr lang="zh-CN" altLang="en-US" dirty="0"/>
              <a:t> </a:t>
            </a:r>
            <a:r>
              <a:rPr lang="en-US" altLang="zh-CN" dirty="0"/>
              <a:t>tier</a:t>
            </a:r>
            <a:r>
              <a:rPr lang="zh-CN" altLang="en-US" dirty="0"/>
              <a:t> </a:t>
            </a:r>
            <a:r>
              <a:rPr lang="en-US" altLang="zh-CN" dirty="0"/>
              <a:t>counties:</a:t>
            </a:r>
          </a:p>
          <a:p>
            <a:r>
              <a:rPr lang="zh-CN" altLang="en-US" dirty="0"/>
              <a:t>           </a:t>
            </a:r>
            <a:r>
              <a:rPr lang="en-US" dirty="0"/>
              <a:t>Harris County</a:t>
            </a:r>
            <a:r>
              <a:rPr lang="en-US" altLang="zh-CN" dirty="0"/>
              <a:t>,</a:t>
            </a:r>
            <a:r>
              <a:rPr lang="zh-CN" altLang="en-US" dirty="0"/>
              <a:t> </a:t>
            </a:r>
            <a:r>
              <a:rPr lang="en-US" dirty="0"/>
              <a:t>Texas</a:t>
            </a:r>
          </a:p>
          <a:p>
            <a:r>
              <a:rPr lang="zh-CN" altLang="en-US" dirty="0"/>
              <a:t>           </a:t>
            </a:r>
            <a:r>
              <a:rPr lang="en-US" dirty="0"/>
              <a:t>Tarrant County</a:t>
            </a:r>
            <a:r>
              <a:rPr lang="en-US" altLang="zh-CN" dirty="0"/>
              <a:t>,</a:t>
            </a:r>
            <a:r>
              <a:rPr lang="zh-CN" altLang="en-US" dirty="0"/>
              <a:t> </a:t>
            </a:r>
            <a:r>
              <a:rPr lang="en-US" dirty="0"/>
              <a:t>Texas</a:t>
            </a:r>
          </a:p>
          <a:p>
            <a:r>
              <a:rPr lang="zh-CN" altLang="en-US" dirty="0"/>
              <a:t>           </a:t>
            </a:r>
            <a:r>
              <a:rPr lang="en-US" dirty="0"/>
              <a:t>Wayne County</a:t>
            </a:r>
            <a:r>
              <a:rPr lang="en-US" altLang="zh-CN" dirty="0"/>
              <a:t>,</a:t>
            </a:r>
            <a:r>
              <a:rPr lang="zh-CN" altLang="en-US" dirty="0"/>
              <a:t> </a:t>
            </a:r>
            <a:r>
              <a:rPr lang="en-US" dirty="0"/>
              <a:t>Michigan</a:t>
            </a:r>
          </a:p>
          <a:p>
            <a:r>
              <a:rPr lang="zh-CN" altLang="en-US" dirty="0"/>
              <a:t>           </a:t>
            </a:r>
            <a:r>
              <a:rPr lang="en-US" altLang="zh-CN" dirty="0"/>
              <a:t>Marion County,</a:t>
            </a:r>
            <a:r>
              <a:rPr lang="zh-CN" altLang="en-US" dirty="0"/>
              <a:t> </a:t>
            </a:r>
            <a:r>
              <a:rPr lang="en-US" altLang="zh-CN" dirty="0"/>
              <a:t>Indiana</a:t>
            </a:r>
          </a:p>
          <a:p>
            <a:r>
              <a:rPr lang="zh-CN" altLang="en-US" dirty="0"/>
              <a:t>           </a:t>
            </a:r>
            <a:r>
              <a:rPr lang="en-US" dirty="0"/>
              <a:t>Philadelphia County</a:t>
            </a:r>
            <a:r>
              <a:rPr lang="en-US" altLang="zh-CN" dirty="0"/>
              <a:t>,</a:t>
            </a:r>
            <a:r>
              <a:rPr lang="zh-CN" altLang="en-US" dirty="0"/>
              <a:t> </a:t>
            </a:r>
            <a:r>
              <a:rPr lang="en-US" dirty="0"/>
              <a:t>PA</a:t>
            </a:r>
            <a:endParaRPr lang="en-US" altLang="zh-CN" dirty="0"/>
          </a:p>
          <a:p>
            <a:endParaRPr lang="en-US" dirty="0"/>
          </a:p>
          <a:p>
            <a:pPr marL="285750" indent="-285750">
              <a:buFont typeface="Arial" panose="020B0604020202020204" pitchFamily="34" charset="0"/>
              <a:buChar char="•"/>
            </a:pPr>
            <a:r>
              <a:rPr lang="en-US" altLang="zh-CN" dirty="0"/>
              <a:t>Model</a:t>
            </a:r>
            <a:r>
              <a:rPr lang="zh-CN" altLang="en-US" dirty="0"/>
              <a:t> </a:t>
            </a:r>
            <a:r>
              <a:rPr lang="en-US" altLang="zh-CN" dirty="0"/>
              <a:t>shows</a:t>
            </a:r>
            <a:r>
              <a:rPr lang="zh-CN" altLang="en-US" dirty="0"/>
              <a:t> </a:t>
            </a:r>
            <a:r>
              <a:rPr lang="en-US" altLang="zh-CN" dirty="0"/>
              <a:t>robustness</a:t>
            </a:r>
            <a:r>
              <a:rPr lang="zh-CN" altLang="en-US" dirty="0"/>
              <a:t> </a:t>
            </a:r>
            <a:r>
              <a:rPr lang="en-US" altLang="zh-CN" dirty="0"/>
              <a:t>and</a:t>
            </a:r>
            <a:r>
              <a:rPr lang="zh-CN" altLang="en-US" dirty="0"/>
              <a:t> </a:t>
            </a:r>
            <a:r>
              <a:rPr lang="en-US" altLang="zh-CN" dirty="0"/>
              <a:t>comprehension</a:t>
            </a:r>
            <a:r>
              <a:rPr lang="zh-CN" altLang="en-US" dirty="0"/>
              <a:t> </a:t>
            </a:r>
            <a:r>
              <a:rPr lang="en-US" altLang="zh-CN" dirty="0"/>
              <a:t>from</a:t>
            </a:r>
            <a:r>
              <a:rPr lang="zh-CN" altLang="en-US" dirty="0"/>
              <a:t> </a:t>
            </a:r>
            <a:r>
              <a:rPr lang="en-US" altLang="zh-CN" dirty="0"/>
              <a:t>revenue</a:t>
            </a:r>
            <a:r>
              <a:rPr lang="zh-CN" altLang="en-US" dirty="0"/>
              <a:t> </a:t>
            </a:r>
            <a:r>
              <a:rPr lang="en-US" altLang="zh-CN" dirty="0"/>
              <a:t>and</a:t>
            </a:r>
            <a:r>
              <a:rPr lang="zh-CN" altLang="en-US" dirty="0"/>
              <a:t> </a:t>
            </a:r>
            <a:r>
              <a:rPr lang="en-US" altLang="zh-CN" dirty="0"/>
              <a:t>cost</a:t>
            </a:r>
          </a:p>
          <a:p>
            <a:pPr marL="285750" indent="-285750">
              <a:buFont typeface="Arial" panose="020B0604020202020204" pitchFamily="34" charset="0"/>
              <a:buChar char="•"/>
            </a:pPr>
            <a:r>
              <a:rPr lang="en-US" altLang="zh-CN" dirty="0"/>
              <a:t>For</a:t>
            </a:r>
            <a:r>
              <a:rPr lang="zh-CN" altLang="en-US" dirty="0"/>
              <a:t> </a:t>
            </a:r>
            <a:r>
              <a:rPr lang="en-US" altLang="zh-CN" dirty="0"/>
              <a:t>example, in the revenue</a:t>
            </a:r>
            <a:r>
              <a:rPr lang="zh-CN" altLang="en-US" dirty="0"/>
              <a:t> </a:t>
            </a:r>
            <a:r>
              <a:rPr lang="en-US" altLang="zh-CN" dirty="0"/>
              <a:t>analysis, Harris</a:t>
            </a:r>
            <a:r>
              <a:rPr lang="zh-CN" altLang="en-US" dirty="0"/>
              <a:t> </a:t>
            </a:r>
            <a:r>
              <a:rPr lang="en-US" altLang="zh-CN" dirty="0"/>
              <a:t>county ranks second, it</a:t>
            </a:r>
            <a:r>
              <a:rPr lang="zh-CN" altLang="en-US" dirty="0"/>
              <a:t> </a:t>
            </a:r>
            <a:r>
              <a:rPr lang="en-US" altLang="zh-CN" dirty="0"/>
              <a:t>ranks 108</a:t>
            </a:r>
            <a:r>
              <a:rPr lang="en-US" altLang="zh-CN" baseline="30000" dirty="0"/>
              <a:t>th</a:t>
            </a:r>
            <a:r>
              <a:rPr lang="zh-CN" altLang="en-US" dirty="0"/>
              <a:t> </a:t>
            </a:r>
            <a:r>
              <a:rPr lang="en-US" altLang="zh-CN" dirty="0"/>
              <a:t>in the cost ranking.</a:t>
            </a:r>
            <a:r>
              <a:rPr lang="zh-CN" altLang="en-US" dirty="0"/>
              <a:t> </a:t>
            </a:r>
            <a:r>
              <a:rPr lang="en-US" altLang="zh-CN" dirty="0"/>
              <a:t>So</a:t>
            </a:r>
            <a:r>
              <a:rPr lang="zh-CN" altLang="en-US" dirty="0"/>
              <a:t> </a:t>
            </a:r>
            <a:r>
              <a:rPr lang="en-US" altLang="zh-CN" dirty="0"/>
              <a:t>that</a:t>
            </a:r>
            <a:r>
              <a:rPr lang="zh-CN" altLang="en-US" dirty="0"/>
              <a:t> </a:t>
            </a:r>
            <a:r>
              <a:rPr lang="en-US" altLang="zh-CN" dirty="0"/>
              <a:t>it</a:t>
            </a:r>
            <a:r>
              <a:rPr lang="zh-CN" altLang="en-US" dirty="0"/>
              <a:t> </a:t>
            </a:r>
            <a:r>
              <a:rPr lang="en-US" altLang="zh-CN" dirty="0"/>
              <a:t>can</a:t>
            </a:r>
            <a:r>
              <a:rPr lang="zh-CN" altLang="en-US" dirty="0"/>
              <a:t> </a:t>
            </a:r>
            <a:r>
              <a:rPr lang="en-US" altLang="zh-CN" dirty="0"/>
              <a:t>get</a:t>
            </a:r>
            <a:r>
              <a:rPr lang="zh-CN" altLang="en-US" dirty="0"/>
              <a:t> </a:t>
            </a:r>
            <a:r>
              <a:rPr lang="en-US" altLang="zh-CN" dirty="0"/>
              <a:t>the</a:t>
            </a:r>
            <a:r>
              <a:rPr lang="zh-CN" altLang="en-US" dirty="0"/>
              <a:t> </a:t>
            </a:r>
            <a:r>
              <a:rPr lang="en-US" altLang="zh-CN" dirty="0"/>
              <a:t>most</a:t>
            </a:r>
            <a:r>
              <a:rPr lang="zh-CN" altLang="en-US" dirty="0"/>
              <a:t> </a:t>
            </a:r>
            <a:r>
              <a:rPr lang="en-US" altLang="zh-CN" dirty="0"/>
              <a:t>profit</a:t>
            </a:r>
            <a:endParaRPr lang="en-CN" dirty="0"/>
          </a:p>
        </p:txBody>
      </p:sp>
    </p:spTree>
    <p:extLst>
      <p:ext uri="{BB962C8B-B14F-4D97-AF65-F5344CB8AC3E}">
        <p14:creationId xmlns:p14="http://schemas.microsoft.com/office/powerpoint/2010/main" val="161672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229088" y="173769"/>
            <a:ext cx="567396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Next</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Location</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5" name="TextBox 4">
            <a:extLst>
              <a:ext uri="{FF2B5EF4-FFF2-40B4-BE49-F238E27FC236}">
                <a16:creationId xmlns:a16="http://schemas.microsoft.com/office/drawing/2014/main" id="{59983423-9535-1542-BBC2-D7610F497224}"/>
              </a:ext>
            </a:extLst>
          </p:cNvPr>
          <p:cNvSpPr txBox="1"/>
          <p:nvPr/>
        </p:nvSpPr>
        <p:spPr>
          <a:xfrm>
            <a:off x="638125" y="2679021"/>
            <a:ext cx="4849404" cy="3970318"/>
          </a:xfrm>
          <a:prstGeom prst="rect">
            <a:avLst/>
          </a:prstGeom>
          <a:noFill/>
        </p:spPr>
        <p:txBody>
          <a:bodyPr wrap="none" rtlCol="0">
            <a:spAutoFit/>
          </a:bodyPr>
          <a:lstStyle/>
          <a:p>
            <a:r>
              <a:rPr lang="en-US" b="1" dirty="0"/>
              <a:t>Harris County</a:t>
            </a:r>
            <a:r>
              <a:rPr lang="en-US" altLang="zh-CN" b="1" dirty="0"/>
              <a:t>,</a:t>
            </a:r>
            <a:r>
              <a:rPr lang="zh-CN" altLang="en-US" b="1" dirty="0"/>
              <a:t> </a:t>
            </a:r>
            <a:r>
              <a:rPr lang="en-US" b="1" dirty="0"/>
              <a:t>Texas</a:t>
            </a:r>
          </a:p>
          <a:p>
            <a:r>
              <a:rPr lang="en-US" altLang="zh-CN" b="1" dirty="0"/>
              <a:t>Revenue</a:t>
            </a:r>
            <a:r>
              <a:rPr lang="zh-CN" altLang="en-US" b="1" dirty="0"/>
              <a:t> </a:t>
            </a:r>
            <a:r>
              <a:rPr lang="en-US" altLang="zh-CN" b="1" dirty="0"/>
              <a:t>rank:</a:t>
            </a:r>
            <a:r>
              <a:rPr lang="zh-CN" altLang="en-US" b="1" dirty="0"/>
              <a:t> </a:t>
            </a:r>
            <a:r>
              <a:rPr lang="en-US" altLang="zh-CN" b="1" dirty="0"/>
              <a:t>2</a:t>
            </a:r>
            <a:endParaRPr lang="en-US" b="1" dirty="0"/>
          </a:p>
          <a:p>
            <a:pPr marL="342900" indent="-342900">
              <a:buFont typeface="+mj-lt"/>
              <a:buAutoNum type="arabicPeriod"/>
            </a:pPr>
            <a:r>
              <a:rPr lang="en-US" altLang="zh-CN" dirty="0"/>
              <a:t>No</a:t>
            </a:r>
            <a:r>
              <a:rPr lang="zh-CN" altLang="en-US" dirty="0"/>
              <a:t> </a:t>
            </a:r>
            <a:r>
              <a:rPr lang="en-US" altLang="zh-CN" dirty="0"/>
              <a:t>competitors</a:t>
            </a:r>
            <a:r>
              <a:rPr lang="zh-CN" altLang="en-US" dirty="0"/>
              <a:t> </a:t>
            </a:r>
            <a:r>
              <a:rPr lang="en-US" altLang="zh-CN" dirty="0"/>
              <a:t>in</a:t>
            </a:r>
            <a:r>
              <a:rPr lang="zh-CN" altLang="en-US" dirty="0"/>
              <a:t> </a:t>
            </a:r>
            <a:r>
              <a:rPr lang="en-US" altLang="zh-CN" dirty="0"/>
              <a:t>this</a:t>
            </a:r>
            <a:r>
              <a:rPr lang="zh-CN" altLang="en-US" dirty="0"/>
              <a:t> </a:t>
            </a:r>
            <a:r>
              <a:rPr lang="en-US" altLang="zh-CN" dirty="0"/>
              <a:t>place</a:t>
            </a:r>
          </a:p>
          <a:p>
            <a:pPr marL="342900" indent="-342900">
              <a:buFont typeface="+mj-lt"/>
              <a:buAutoNum type="arabicPeriod"/>
            </a:pPr>
            <a:r>
              <a:rPr lang="en-US" dirty="0"/>
              <a:t>Large base of elderly population</a:t>
            </a:r>
            <a:r>
              <a:rPr lang="en-US" altLang="zh-CN" dirty="0"/>
              <a:t>,</a:t>
            </a:r>
            <a:r>
              <a:rPr lang="zh-CN" altLang="en-US" dirty="0"/>
              <a:t> </a:t>
            </a:r>
            <a:r>
              <a:rPr lang="en-CN" dirty="0"/>
              <a:t>204338</a:t>
            </a:r>
          </a:p>
          <a:p>
            <a:pPr marL="342900" indent="-342900">
              <a:buFont typeface="+mj-lt"/>
              <a:buAutoNum type="arabicPeriod"/>
            </a:pPr>
            <a:r>
              <a:rPr lang="en-US" dirty="0"/>
              <a:t>High growth rate of the elderly population</a:t>
            </a:r>
            <a:r>
              <a:rPr lang="en-US" altLang="zh-CN" dirty="0"/>
              <a:t>,</a:t>
            </a:r>
            <a:r>
              <a:rPr lang="zh-CN" altLang="en-US" dirty="0"/>
              <a:t> </a:t>
            </a:r>
            <a:r>
              <a:rPr lang="en-CN" dirty="0"/>
              <a:t>0.661928</a:t>
            </a:r>
          </a:p>
          <a:p>
            <a:pPr marL="342900" indent="-342900">
              <a:buFont typeface="+mj-lt"/>
              <a:buAutoNum type="arabicPeriod"/>
            </a:pPr>
            <a:r>
              <a:rPr lang="en-US" altLang="zh-CN" dirty="0"/>
              <a:t>High</a:t>
            </a:r>
            <a:r>
              <a:rPr lang="zh-CN" altLang="en-US" dirty="0"/>
              <a:t> </a:t>
            </a:r>
            <a:r>
              <a:rPr lang="en-US" altLang="zh-CN" dirty="0"/>
              <a:t>Patients</a:t>
            </a:r>
            <a:r>
              <a:rPr lang="zh-CN" altLang="en-US" dirty="0"/>
              <a:t> </a:t>
            </a:r>
            <a:r>
              <a:rPr lang="en-US" altLang="zh-CN" dirty="0"/>
              <a:t>vs</a:t>
            </a:r>
            <a:r>
              <a:rPr lang="zh-CN" altLang="en-US" dirty="0"/>
              <a:t> </a:t>
            </a:r>
            <a:r>
              <a:rPr lang="en-US" altLang="zh-CN" dirty="0"/>
              <a:t>primary care physicians ratio,</a:t>
            </a:r>
            <a:r>
              <a:rPr lang="zh-CN" altLang="en-US" dirty="0"/>
              <a:t> </a:t>
            </a:r>
            <a:r>
              <a:rPr lang="en-CN" dirty="0"/>
              <a:t>1697</a:t>
            </a:r>
            <a:r>
              <a:rPr lang="en-US" altLang="zh-CN" dirty="0"/>
              <a:t>:</a:t>
            </a:r>
            <a:r>
              <a:rPr lang="zh-CN" altLang="en-US" dirty="0"/>
              <a:t> </a:t>
            </a:r>
            <a:r>
              <a:rPr lang="en-US" altLang="zh-CN" dirty="0"/>
              <a:t>1</a:t>
            </a:r>
          </a:p>
          <a:p>
            <a:pPr marL="342900" indent="-342900">
              <a:buFont typeface="+mj-lt"/>
              <a:buAutoNum type="arabicPeriod"/>
            </a:pPr>
            <a:r>
              <a:rPr lang="en-US" altLang="zh-CN" dirty="0"/>
              <a:t>High</a:t>
            </a:r>
            <a:r>
              <a:rPr lang="zh-CN" altLang="en-US" dirty="0"/>
              <a:t> </a:t>
            </a:r>
            <a:r>
              <a:rPr lang="en-US" altLang="zh-CN" dirty="0"/>
              <a:t>Preventable Hospitalization,</a:t>
            </a:r>
            <a:r>
              <a:rPr lang="zh-CN" altLang="en-US" dirty="0"/>
              <a:t> </a:t>
            </a:r>
            <a:r>
              <a:rPr lang="en-CN" dirty="0"/>
              <a:t>5042</a:t>
            </a:r>
          </a:p>
          <a:p>
            <a:pPr marL="342900" indent="-342900">
              <a:buFont typeface="+mj-lt"/>
              <a:buAutoNum type="arabicPeriod"/>
            </a:pPr>
            <a:r>
              <a:rPr lang="en-US" altLang="zh-CN" dirty="0"/>
              <a:t>Residents’</a:t>
            </a:r>
            <a:r>
              <a:rPr lang="zh-CN" altLang="en-US" dirty="0"/>
              <a:t> </a:t>
            </a:r>
            <a:r>
              <a:rPr lang="en-US" altLang="zh-CN" dirty="0"/>
              <a:t>life</a:t>
            </a:r>
            <a:r>
              <a:rPr lang="zh-CN" altLang="en-US" dirty="0"/>
              <a:t> </a:t>
            </a:r>
            <a:r>
              <a:rPr lang="en-US" altLang="zh-CN" dirty="0"/>
              <a:t>expectancy,</a:t>
            </a:r>
            <a:r>
              <a:rPr lang="zh-CN" altLang="en-US" dirty="0"/>
              <a:t> </a:t>
            </a:r>
            <a:r>
              <a:rPr lang="en-US" altLang="zh-CN" dirty="0"/>
              <a:t>79.6</a:t>
            </a:r>
          </a:p>
          <a:p>
            <a:endParaRPr lang="en-CN" dirty="0"/>
          </a:p>
          <a:p>
            <a:r>
              <a:rPr lang="en-US" altLang="zh-CN" b="1" dirty="0"/>
              <a:t>Cost</a:t>
            </a:r>
            <a:r>
              <a:rPr lang="zh-CN" altLang="en-US" b="1" dirty="0"/>
              <a:t> </a:t>
            </a:r>
            <a:r>
              <a:rPr lang="en-US" altLang="zh-CN" b="1" dirty="0"/>
              <a:t>rank:</a:t>
            </a:r>
            <a:r>
              <a:rPr lang="zh-CN" altLang="en-US" b="1" dirty="0"/>
              <a:t> </a:t>
            </a:r>
            <a:r>
              <a:rPr lang="en-US" altLang="zh-CN" b="1" dirty="0"/>
              <a:t>110</a:t>
            </a:r>
            <a:endParaRPr lang="en-CN" altLang="zh-CN" b="1" dirty="0"/>
          </a:p>
          <a:p>
            <a:pPr marL="342900" indent="-342900">
              <a:buFont typeface="+mj-lt"/>
              <a:buAutoNum type="arabicPeriod"/>
            </a:pPr>
            <a:r>
              <a:rPr lang="en-US" altLang="zh-CN" dirty="0"/>
              <a:t>Low</a:t>
            </a:r>
            <a:r>
              <a:rPr lang="zh-CN" altLang="en-US" dirty="0"/>
              <a:t> </a:t>
            </a:r>
            <a:r>
              <a:rPr lang="en-US" altLang="zh-CN" dirty="0"/>
              <a:t>c</a:t>
            </a:r>
            <a:r>
              <a:rPr lang="en-US" dirty="0"/>
              <a:t>orporate tax</a:t>
            </a:r>
            <a:r>
              <a:rPr lang="en-US" altLang="zh-CN" dirty="0"/>
              <a:t>,</a:t>
            </a:r>
            <a:r>
              <a:rPr lang="zh-CN" altLang="en-US" dirty="0"/>
              <a:t> </a:t>
            </a:r>
            <a:r>
              <a:rPr lang="en-US" altLang="zh-CN" dirty="0"/>
              <a:t>0</a:t>
            </a:r>
            <a:endParaRPr lang="en-US" dirty="0"/>
          </a:p>
          <a:p>
            <a:pPr marL="342900" indent="-342900">
              <a:buFont typeface="+mj-lt"/>
              <a:buAutoNum type="arabicPeriod"/>
            </a:pPr>
            <a:r>
              <a:rPr lang="en-US" altLang="zh-CN" dirty="0"/>
              <a:t>Low</a:t>
            </a:r>
            <a:r>
              <a:rPr lang="zh-CN" altLang="en-US" dirty="0"/>
              <a:t> </a:t>
            </a:r>
            <a:r>
              <a:rPr lang="en-US" altLang="zh-CN" dirty="0"/>
              <a:t>average</a:t>
            </a:r>
            <a:r>
              <a:rPr lang="zh-CN" altLang="en-US" dirty="0"/>
              <a:t> </a:t>
            </a:r>
            <a:r>
              <a:rPr lang="en-US" altLang="zh-CN" dirty="0"/>
              <a:t>annual</a:t>
            </a:r>
            <a:r>
              <a:rPr lang="zh-CN" altLang="en-US" dirty="0"/>
              <a:t> </a:t>
            </a:r>
            <a:r>
              <a:rPr lang="en-US" altLang="zh-CN" dirty="0"/>
              <a:t>physician</a:t>
            </a:r>
            <a:r>
              <a:rPr lang="zh-CN" altLang="en-US" dirty="0"/>
              <a:t> </a:t>
            </a:r>
            <a:r>
              <a:rPr lang="en-US" altLang="zh-CN" dirty="0"/>
              <a:t>salary,</a:t>
            </a:r>
            <a:r>
              <a:rPr lang="zh-CN" altLang="en-US" dirty="0"/>
              <a:t> </a:t>
            </a:r>
            <a:r>
              <a:rPr lang="en-CN" dirty="0"/>
              <a:t>172216.0</a:t>
            </a:r>
            <a:endParaRPr lang="en-US" altLang="zh-CN" dirty="0"/>
          </a:p>
          <a:p>
            <a:pPr marL="342900" indent="-342900">
              <a:buFont typeface="+mj-lt"/>
              <a:buAutoNum type="arabicPeriod"/>
            </a:pPr>
            <a:r>
              <a:rPr lang="en-US" altLang="zh-CN" dirty="0"/>
              <a:t>Low</a:t>
            </a:r>
            <a:r>
              <a:rPr lang="zh-CN" altLang="en-US" dirty="0"/>
              <a:t> </a:t>
            </a:r>
            <a:r>
              <a:rPr lang="en-US" altLang="zh-CN" dirty="0"/>
              <a:t>average rent per room,</a:t>
            </a:r>
            <a:r>
              <a:rPr lang="zh-CN" altLang="en-US" dirty="0"/>
              <a:t> </a:t>
            </a:r>
            <a:r>
              <a:rPr lang="en-CN" dirty="0"/>
              <a:t>1309.2</a:t>
            </a:r>
            <a:endParaRPr lang="en-US" altLang="zh-CN" dirty="0"/>
          </a:p>
          <a:p>
            <a:endParaRPr lang="en-US" altLang="zh-CN" dirty="0"/>
          </a:p>
          <a:p>
            <a:r>
              <a:rPr lang="en-US" altLang="zh-CN" b="1" dirty="0"/>
              <a:t>Potential</a:t>
            </a:r>
            <a:r>
              <a:rPr lang="zh-CN" altLang="en-US" b="1" dirty="0"/>
              <a:t> </a:t>
            </a:r>
            <a:r>
              <a:rPr lang="en-US" altLang="zh-CN" b="1" dirty="0"/>
              <a:t>Cost</a:t>
            </a:r>
          </a:p>
          <a:p>
            <a:pPr marL="342900" indent="-342900">
              <a:buFont typeface="+mj-lt"/>
              <a:buAutoNum type="arabicPeriod"/>
            </a:pPr>
            <a:r>
              <a:rPr lang="en-US" altLang="zh-CN" dirty="0"/>
              <a:t>Negative</a:t>
            </a:r>
            <a:r>
              <a:rPr lang="zh-CN" altLang="en-US" dirty="0"/>
              <a:t> </a:t>
            </a:r>
            <a:r>
              <a:rPr lang="en-US" altLang="zh-CN" dirty="0"/>
              <a:t>local</a:t>
            </a:r>
            <a:r>
              <a:rPr lang="zh-CN" altLang="en-US" dirty="0"/>
              <a:t> </a:t>
            </a:r>
            <a:r>
              <a:rPr lang="en-US" altLang="zh-CN" dirty="0"/>
              <a:t>government</a:t>
            </a:r>
            <a:r>
              <a:rPr lang="zh-CN" altLang="en-US" dirty="0"/>
              <a:t> </a:t>
            </a:r>
            <a:r>
              <a:rPr lang="en-US" altLang="zh-CN" dirty="0"/>
              <a:t>policy</a:t>
            </a:r>
          </a:p>
          <a:p>
            <a:pPr marL="342900" indent="-342900">
              <a:buFont typeface="+mj-lt"/>
              <a:buAutoNum type="arabicPeriod"/>
            </a:pPr>
            <a:r>
              <a:rPr lang="en-US" altLang="zh-CN" dirty="0"/>
              <a:t>Unknown competitor</a:t>
            </a:r>
          </a:p>
          <a:p>
            <a:endParaRPr lang="en-CN" dirty="0"/>
          </a:p>
        </p:txBody>
      </p:sp>
      <p:sp>
        <p:nvSpPr>
          <p:cNvPr id="9" name="TextBox 8">
            <a:extLst>
              <a:ext uri="{FF2B5EF4-FFF2-40B4-BE49-F238E27FC236}">
                <a16:creationId xmlns:a16="http://schemas.microsoft.com/office/drawing/2014/main" id="{7DA49A5C-DAE9-CA45-81FF-F248B08496AB}"/>
              </a:ext>
            </a:extLst>
          </p:cNvPr>
          <p:cNvSpPr txBox="1"/>
          <p:nvPr/>
        </p:nvSpPr>
        <p:spPr>
          <a:xfrm>
            <a:off x="6429011" y="2679021"/>
            <a:ext cx="4849404" cy="4401205"/>
          </a:xfrm>
          <a:prstGeom prst="rect">
            <a:avLst/>
          </a:prstGeom>
          <a:noFill/>
        </p:spPr>
        <p:txBody>
          <a:bodyPr wrap="square" rtlCol="0">
            <a:spAutoFit/>
          </a:bodyPr>
          <a:lstStyle/>
          <a:p>
            <a:r>
              <a:rPr lang="en-US" b="1" dirty="0"/>
              <a:t>Philadelphia County</a:t>
            </a:r>
            <a:r>
              <a:rPr lang="en-US" altLang="zh-CN" b="1" dirty="0"/>
              <a:t>,</a:t>
            </a:r>
            <a:r>
              <a:rPr lang="zh-CN" altLang="en-US" b="1" dirty="0"/>
              <a:t> </a:t>
            </a:r>
            <a:r>
              <a:rPr lang="en-US" b="1" dirty="0"/>
              <a:t>PA</a:t>
            </a:r>
          </a:p>
          <a:p>
            <a:r>
              <a:rPr lang="en-US" altLang="zh-CN" b="1" dirty="0"/>
              <a:t>Revenue</a:t>
            </a:r>
            <a:r>
              <a:rPr lang="zh-CN" altLang="en-US" b="1" dirty="0"/>
              <a:t> </a:t>
            </a:r>
            <a:r>
              <a:rPr lang="en-US" altLang="zh-CN" b="1" dirty="0"/>
              <a:t>rank:</a:t>
            </a:r>
            <a:r>
              <a:rPr lang="zh-CN" altLang="en-US" b="1" dirty="0"/>
              <a:t> </a:t>
            </a:r>
            <a:r>
              <a:rPr lang="en-US" altLang="zh-CN" b="1" dirty="0"/>
              <a:t>27</a:t>
            </a:r>
            <a:endParaRPr lang="en-US" b="1" dirty="0"/>
          </a:p>
          <a:p>
            <a:pPr marL="342900" indent="-342900">
              <a:buFont typeface="+mj-lt"/>
              <a:buAutoNum type="arabicPeriod"/>
            </a:pPr>
            <a:r>
              <a:rPr lang="en-US" dirty="0"/>
              <a:t>Large base of elderly population</a:t>
            </a:r>
            <a:r>
              <a:rPr lang="en-US" altLang="zh-CN" dirty="0"/>
              <a:t>,</a:t>
            </a:r>
            <a:r>
              <a:rPr lang="zh-CN" altLang="en-US" dirty="0"/>
              <a:t> </a:t>
            </a:r>
            <a:r>
              <a:rPr lang="en-CN" dirty="0"/>
              <a:t>92501</a:t>
            </a:r>
          </a:p>
          <a:p>
            <a:pPr marL="342900" indent="-342900">
              <a:buFont typeface="+mj-lt"/>
              <a:buAutoNum type="arabicPeriod"/>
            </a:pPr>
            <a:r>
              <a:rPr lang="en-CN" dirty="0"/>
              <a:t>Hi</a:t>
            </a:r>
            <a:r>
              <a:rPr lang="en-US" altLang="zh-CN" dirty="0" err="1"/>
              <a:t>gh</a:t>
            </a:r>
            <a:r>
              <a:rPr lang="zh-CN" altLang="en-US" dirty="0"/>
              <a:t> </a:t>
            </a:r>
            <a:r>
              <a:rPr lang="en-US" altLang="zh-CN" dirty="0"/>
              <a:t>elderly</a:t>
            </a:r>
            <a:r>
              <a:rPr lang="zh-CN" altLang="en-US" dirty="0"/>
              <a:t> </a:t>
            </a:r>
            <a:r>
              <a:rPr lang="en-US" altLang="zh-CN" dirty="0"/>
              <a:t>population</a:t>
            </a:r>
            <a:r>
              <a:rPr lang="zh-CN" altLang="en-US" dirty="0"/>
              <a:t> </a:t>
            </a:r>
            <a:r>
              <a:rPr lang="en-US" altLang="zh-CN" dirty="0"/>
              <a:t>density,</a:t>
            </a:r>
            <a:r>
              <a:rPr lang="zh-CN" altLang="en-US" dirty="0"/>
              <a:t> </a:t>
            </a:r>
            <a:r>
              <a:rPr lang="en-CN" dirty="0"/>
              <a:t>689.793225</a:t>
            </a:r>
          </a:p>
          <a:p>
            <a:pPr marL="342900" indent="-342900">
              <a:buFont typeface="+mj-lt"/>
              <a:buAutoNum type="arabicPeriod"/>
            </a:pPr>
            <a:r>
              <a:rPr lang="en-US" dirty="0"/>
              <a:t>High growth rate of the elderly population</a:t>
            </a:r>
            <a:r>
              <a:rPr lang="en-US" altLang="zh-CN" dirty="0"/>
              <a:t>,</a:t>
            </a:r>
            <a:r>
              <a:rPr lang="zh-CN" altLang="en-US" dirty="0"/>
              <a:t> </a:t>
            </a:r>
            <a:r>
              <a:rPr lang="en-CN" dirty="0"/>
              <a:t>0.426114</a:t>
            </a:r>
          </a:p>
          <a:p>
            <a:pPr marL="342900" indent="-342900">
              <a:buFont typeface="+mj-lt"/>
              <a:buAutoNum type="arabicPeriod"/>
            </a:pPr>
            <a:r>
              <a:rPr lang="en-US" altLang="zh-CN" dirty="0"/>
              <a:t>High</a:t>
            </a:r>
            <a:r>
              <a:rPr lang="zh-CN" altLang="en-US" dirty="0"/>
              <a:t> </a:t>
            </a:r>
            <a:r>
              <a:rPr lang="en-US" altLang="zh-CN" dirty="0"/>
              <a:t>Patients</a:t>
            </a:r>
            <a:r>
              <a:rPr lang="zh-CN" altLang="en-US" dirty="0"/>
              <a:t> </a:t>
            </a:r>
            <a:r>
              <a:rPr lang="en-US" altLang="zh-CN" dirty="0"/>
              <a:t>vs</a:t>
            </a:r>
            <a:r>
              <a:rPr lang="zh-CN" altLang="en-US" dirty="0"/>
              <a:t> </a:t>
            </a:r>
            <a:r>
              <a:rPr lang="en-US" altLang="zh-CN" dirty="0"/>
              <a:t>primary care physicians ratio,</a:t>
            </a:r>
            <a:r>
              <a:rPr lang="zh-CN" altLang="en-US" dirty="0"/>
              <a:t> </a:t>
            </a:r>
            <a:r>
              <a:rPr lang="en-CN" dirty="0"/>
              <a:t>1449</a:t>
            </a:r>
            <a:r>
              <a:rPr lang="en-US" altLang="zh-CN" dirty="0"/>
              <a:t>:</a:t>
            </a:r>
            <a:r>
              <a:rPr lang="zh-CN" altLang="en-US" dirty="0"/>
              <a:t> </a:t>
            </a:r>
            <a:r>
              <a:rPr lang="en-US" altLang="zh-CN" dirty="0"/>
              <a:t>1</a:t>
            </a:r>
          </a:p>
          <a:p>
            <a:pPr marL="342900" indent="-342900">
              <a:buFont typeface="+mj-lt"/>
              <a:buAutoNum type="arabicPeriod"/>
            </a:pPr>
            <a:r>
              <a:rPr lang="en-US" altLang="zh-CN" dirty="0"/>
              <a:t>High</a:t>
            </a:r>
            <a:r>
              <a:rPr lang="zh-CN" altLang="en-US" dirty="0"/>
              <a:t> </a:t>
            </a:r>
            <a:r>
              <a:rPr lang="en-US" altLang="zh-CN" dirty="0"/>
              <a:t>Preventable Hospitalization,</a:t>
            </a:r>
            <a:r>
              <a:rPr lang="zh-CN" altLang="en-US" dirty="0"/>
              <a:t> </a:t>
            </a:r>
            <a:r>
              <a:rPr lang="en-CN" dirty="0"/>
              <a:t>5894</a:t>
            </a:r>
          </a:p>
          <a:p>
            <a:pPr marL="342900" indent="-342900">
              <a:buFont typeface="+mj-lt"/>
              <a:buAutoNum type="arabicPeriod"/>
            </a:pPr>
            <a:r>
              <a:rPr lang="en-US" altLang="zh-CN" dirty="0"/>
              <a:t>Residents’</a:t>
            </a:r>
            <a:r>
              <a:rPr lang="zh-CN" altLang="en-US" dirty="0"/>
              <a:t> </a:t>
            </a:r>
            <a:r>
              <a:rPr lang="en-US" altLang="zh-CN" dirty="0"/>
              <a:t>life</a:t>
            </a:r>
            <a:r>
              <a:rPr lang="zh-CN" altLang="en-US" dirty="0"/>
              <a:t> </a:t>
            </a:r>
            <a:r>
              <a:rPr lang="en-US" altLang="zh-CN" dirty="0"/>
              <a:t>expectancy,</a:t>
            </a:r>
            <a:r>
              <a:rPr lang="zh-CN" altLang="en-US" dirty="0"/>
              <a:t> </a:t>
            </a:r>
            <a:r>
              <a:rPr lang="en-US" altLang="zh-CN" dirty="0"/>
              <a:t>76.1</a:t>
            </a:r>
          </a:p>
          <a:p>
            <a:endParaRPr lang="en-CN" dirty="0"/>
          </a:p>
          <a:p>
            <a:r>
              <a:rPr lang="en-US" altLang="zh-CN" b="1" dirty="0"/>
              <a:t>Cost</a:t>
            </a:r>
            <a:r>
              <a:rPr lang="zh-CN" altLang="en-US" b="1" dirty="0"/>
              <a:t> </a:t>
            </a:r>
            <a:r>
              <a:rPr lang="en-US" altLang="zh-CN" b="1" dirty="0"/>
              <a:t>rank:</a:t>
            </a:r>
            <a:r>
              <a:rPr lang="zh-CN" altLang="en-US" b="1" dirty="0"/>
              <a:t> </a:t>
            </a:r>
            <a:r>
              <a:rPr lang="en-US" altLang="zh-CN" b="1" dirty="0"/>
              <a:t>48</a:t>
            </a:r>
            <a:endParaRPr lang="en-CN" altLang="zh-CN" b="1" dirty="0"/>
          </a:p>
          <a:p>
            <a:pPr marL="342900" indent="-342900">
              <a:buFont typeface="+mj-lt"/>
              <a:buAutoNum type="arabicPeriod"/>
            </a:pPr>
            <a:r>
              <a:rPr lang="en-US" altLang="zh-CN" dirty="0"/>
              <a:t>High</a:t>
            </a:r>
            <a:r>
              <a:rPr lang="zh-CN" altLang="en-US" dirty="0"/>
              <a:t> </a:t>
            </a:r>
            <a:r>
              <a:rPr lang="en-US" altLang="zh-CN" dirty="0"/>
              <a:t>c</a:t>
            </a:r>
            <a:r>
              <a:rPr lang="en-US" dirty="0"/>
              <a:t>orporate tax</a:t>
            </a:r>
            <a:r>
              <a:rPr lang="en-US" altLang="zh-CN" dirty="0"/>
              <a:t>,</a:t>
            </a:r>
            <a:r>
              <a:rPr lang="zh-CN" altLang="en-US" dirty="0"/>
              <a:t> </a:t>
            </a:r>
            <a:r>
              <a:rPr lang="en-CN" dirty="0"/>
              <a:t>0.0999</a:t>
            </a:r>
            <a:endParaRPr lang="en-US" altLang="zh-CN" dirty="0"/>
          </a:p>
          <a:p>
            <a:pPr marL="342900" indent="-342900">
              <a:buFont typeface="+mj-lt"/>
              <a:buAutoNum type="arabicPeriod"/>
            </a:pPr>
            <a:r>
              <a:rPr lang="en-US" altLang="zh-CN" dirty="0"/>
              <a:t>Medium</a:t>
            </a:r>
            <a:r>
              <a:rPr lang="zh-CN" altLang="en-US" dirty="0"/>
              <a:t> </a:t>
            </a:r>
            <a:r>
              <a:rPr lang="en-US" altLang="zh-CN" dirty="0"/>
              <a:t>average</a:t>
            </a:r>
            <a:r>
              <a:rPr lang="zh-CN" altLang="en-US" dirty="0"/>
              <a:t> </a:t>
            </a:r>
            <a:r>
              <a:rPr lang="en-US" altLang="zh-CN" dirty="0"/>
              <a:t>annual</a:t>
            </a:r>
            <a:r>
              <a:rPr lang="zh-CN" altLang="en-US" dirty="0"/>
              <a:t> </a:t>
            </a:r>
            <a:r>
              <a:rPr lang="en-US" altLang="zh-CN" dirty="0"/>
              <a:t>physician</a:t>
            </a:r>
            <a:r>
              <a:rPr lang="zh-CN" altLang="en-US" dirty="0"/>
              <a:t> </a:t>
            </a:r>
            <a:r>
              <a:rPr lang="en-US" altLang="zh-CN" dirty="0"/>
              <a:t>salary,</a:t>
            </a:r>
            <a:r>
              <a:rPr lang="zh-CN" altLang="en-US" dirty="0"/>
              <a:t> </a:t>
            </a:r>
            <a:r>
              <a:rPr lang="en-CN" dirty="0"/>
              <a:t>180399</a:t>
            </a:r>
            <a:endParaRPr lang="en-US" altLang="zh-CN" dirty="0"/>
          </a:p>
          <a:p>
            <a:pPr marL="342900" indent="-342900">
              <a:buFont typeface="+mj-lt"/>
              <a:buAutoNum type="arabicPeriod"/>
            </a:pPr>
            <a:r>
              <a:rPr lang="en-US" altLang="zh-CN" dirty="0"/>
              <a:t>Low</a:t>
            </a:r>
            <a:r>
              <a:rPr lang="zh-CN" altLang="en-US" dirty="0"/>
              <a:t> </a:t>
            </a:r>
            <a:r>
              <a:rPr lang="en-US" altLang="zh-CN" dirty="0"/>
              <a:t>average rent per room,</a:t>
            </a:r>
            <a:r>
              <a:rPr lang="zh-CN" altLang="en-US" dirty="0"/>
              <a:t> </a:t>
            </a:r>
            <a:r>
              <a:rPr lang="en-CN" dirty="0"/>
              <a:t>1312.6</a:t>
            </a:r>
          </a:p>
          <a:p>
            <a:pPr marL="342900" indent="-342900">
              <a:buFont typeface="+mj-lt"/>
              <a:buAutoNum type="arabicPeriod"/>
            </a:pPr>
            <a:r>
              <a:rPr lang="en-US" altLang="zh-CN" dirty="0"/>
              <a:t>Oak</a:t>
            </a:r>
            <a:r>
              <a:rPr lang="zh-CN" altLang="en-US" dirty="0"/>
              <a:t> </a:t>
            </a:r>
            <a:r>
              <a:rPr lang="en-US" altLang="zh-CN" dirty="0"/>
              <a:t>Street</a:t>
            </a:r>
            <a:r>
              <a:rPr lang="zh-CN" altLang="en-US" dirty="0"/>
              <a:t> </a:t>
            </a:r>
            <a:r>
              <a:rPr lang="en-US" altLang="zh-CN" dirty="0"/>
              <a:t>health</a:t>
            </a:r>
            <a:r>
              <a:rPr lang="zh-CN" altLang="en-US" dirty="0"/>
              <a:t> </a:t>
            </a:r>
            <a:r>
              <a:rPr lang="en-US" altLang="zh-CN" dirty="0"/>
              <a:t>has</a:t>
            </a:r>
            <a:r>
              <a:rPr lang="zh-CN" altLang="en-US" dirty="0"/>
              <a:t> </a:t>
            </a:r>
            <a:r>
              <a:rPr lang="en-US" altLang="zh-CN" dirty="0"/>
              <a:t>opened</a:t>
            </a:r>
            <a:r>
              <a:rPr lang="zh-CN" altLang="en-US" dirty="0"/>
              <a:t> </a:t>
            </a:r>
            <a:r>
              <a:rPr lang="en-US" altLang="zh-CN" dirty="0"/>
              <a:t>9</a:t>
            </a:r>
            <a:r>
              <a:rPr lang="zh-CN" altLang="en-US" dirty="0"/>
              <a:t> </a:t>
            </a:r>
            <a:r>
              <a:rPr lang="en-US" altLang="zh-CN" dirty="0"/>
              <a:t>health</a:t>
            </a:r>
            <a:r>
              <a:rPr lang="zh-CN" altLang="en-US" dirty="0"/>
              <a:t> </a:t>
            </a:r>
            <a:r>
              <a:rPr lang="en-US" altLang="zh-CN" dirty="0"/>
              <a:t>centers</a:t>
            </a:r>
            <a:r>
              <a:rPr lang="zh-CN" altLang="en-US" dirty="0"/>
              <a:t> </a:t>
            </a:r>
            <a:r>
              <a:rPr lang="en-US" altLang="zh-CN" dirty="0"/>
              <a:t>and</a:t>
            </a:r>
            <a:r>
              <a:rPr lang="zh-CN" altLang="en-US" dirty="0"/>
              <a:t> </a:t>
            </a:r>
            <a:r>
              <a:rPr lang="en-US" altLang="zh-CN" dirty="0"/>
              <a:t>ChenMed</a:t>
            </a:r>
            <a:r>
              <a:rPr lang="zh-CN" altLang="en-US" dirty="0"/>
              <a:t> </a:t>
            </a:r>
            <a:r>
              <a:rPr lang="en-US" altLang="zh-CN" dirty="0"/>
              <a:t>has</a:t>
            </a:r>
            <a:r>
              <a:rPr lang="zh-CN" altLang="en-US" dirty="0"/>
              <a:t> </a:t>
            </a:r>
            <a:r>
              <a:rPr lang="en-US" altLang="zh-CN" dirty="0"/>
              <a:t>opened</a:t>
            </a:r>
            <a:r>
              <a:rPr lang="zh-CN" altLang="en-US" dirty="0"/>
              <a:t> </a:t>
            </a:r>
            <a:r>
              <a:rPr lang="en-US" altLang="zh-CN" dirty="0"/>
              <a:t>5</a:t>
            </a:r>
            <a:r>
              <a:rPr lang="zh-CN" altLang="en-US" dirty="0"/>
              <a:t> </a:t>
            </a:r>
            <a:r>
              <a:rPr lang="en-US" altLang="zh-CN" dirty="0"/>
              <a:t>health</a:t>
            </a:r>
            <a:r>
              <a:rPr lang="zh-CN" altLang="en-US" dirty="0"/>
              <a:t> </a:t>
            </a:r>
            <a:r>
              <a:rPr lang="en-US" altLang="zh-CN" dirty="0"/>
              <a:t>centers</a:t>
            </a:r>
          </a:p>
          <a:p>
            <a:endParaRPr lang="en-US" altLang="zh-CN" dirty="0"/>
          </a:p>
          <a:p>
            <a:r>
              <a:rPr lang="en-US" altLang="zh-CN" b="1" dirty="0"/>
              <a:t>Potential</a:t>
            </a:r>
            <a:r>
              <a:rPr lang="zh-CN" altLang="en-US" b="1" dirty="0"/>
              <a:t> </a:t>
            </a:r>
            <a:r>
              <a:rPr lang="en-US" altLang="zh-CN" b="1" dirty="0"/>
              <a:t>cost</a:t>
            </a:r>
          </a:p>
          <a:p>
            <a:pPr marL="342900" indent="-342900">
              <a:buFont typeface="+mj-lt"/>
              <a:buAutoNum type="arabicPeriod"/>
            </a:pPr>
            <a:r>
              <a:rPr lang="en-US" altLang="zh-CN" dirty="0"/>
              <a:t>Analyze the market coverage of competitors</a:t>
            </a:r>
          </a:p>
          <a:p>
            <a:endParaRPr lang="en-US" altLang="zh-CN" dirty="0"/>
          </a:p>
          <a:p>
            <a:endParaRPr lang="en-CN" dirty="0"/>
          </a:p>
        </p:txBody>
      </p:sp>
      <p:sp>
        <p:nvSpPr>
          <p:cNvPr id="6" name="TextBox 5">
            <a:extLst>
              <a:ext uri="{FF2B5EF4-FFF2-40B4-BE49-F238E27FC236}">
                <a16:creationId xmlns:a16="http://schemas.microsoft.com/office/drawing/2014/main" id="{C4294E19-C283-AE45-8378-7507FBC0C1F8}"/>
              </a:ext>
            </a:extLst>
          </p:cNvPr>
          <p:cNvSpPr txBox="1"/>
          <p:nvPr/>
        </p:nvSpPr>
        <p:spPr>
          <a:xfrm>
            <a:off x="638125" y="1093221"/>
            <a:ext cx="10782794" cy="1384995"/>
          </a:xfrm>
          <a:prstGeom prst="rect">
            <a:avLst/>
          </a:prstGeom>
          <a:noFill/>
        </p:spPr>
        <p:txBody>
          <a:bodyPr wrap="square" rtlCol="0">
            <a:spAutoFit/>
          </a:bodyPr>
          <a:lstStyle/>
          <a:p>
            <a:r>
              <a:rPr lang="en-US" dirty="0"/>
              <a:t>Through the above analysis, I chose two best locations. </a:t>
            </a:r>
          </a:p>
          <a:p>
            <a:pPr marL="285750" indent="-285750">
              <a:buFont typeface="Arial" panose="020B0604020202020204" pitchFamily="34" charset="0"/>
              <a:buChar char="•"/>
            </a:pPr>
            <a:r>
              <a:rPr lang="en-US" dirty="0"/>
              <a:t>One is to develop a new market, Harris County, Texas, which has a huge aging population base</a:t>
            </a:r>
            <a:r>
              <a:rPr lang="en-US" altLang="zh-CN" dirty="0"/>
              <a:t>,</a:t>
            </a:r>
            <a:r>
              <a:rPr lang="zh-CN" altLang="en-US" dirty="0"/>
              <a:t> </a:t>
            </a:r>
            <a:r>
              <a:rPr lang="en-US" altLang="zh-CN" dirty="0"/>
              <a:t>and</a:t>
            </a:r>
            <a:r>
              <a:rPr lang="zh-CN" altLang="en-US" dirty="0"/>
              <a:t> </a:t>
            </a:r>
            <a:r>
              <a:rPr lang="en-US" dirty="0"/>
              <a:t>aging population is growing rapidly</a:t>
            </a:r>
            <a:r>
              <a:rPr lang="en-US" altLang="zh-CN" dirty="0"/>
              <a:t>.</a:t>
            </a:r>
            <a:r>
              <a:rPr lang="zh-CN" altLang="en-US" dirty="0"/>
              <a:t> </a:t>
            </a:r>
            <a:r>
              <a:rPr lang="en-US" altLang="zh-CN" dirty="0"/>
              <a:t>D</a:t>
            </a:r>
            <a:r>
              <a:rPr lang="en-US" dirty="0"/>
              <a:t>octors’ salaries are low, and there is no corporate tax. There will be huge profits to establish a new healthcare center here. </a:t>
            </a:r>
          </a:p>
          <a:p>
            <a:pPr marL="285750" indent="-285750">
              <a:buFont typeface="Arial" panose="020B0604020202020204" pitchFamily="34" charset="0"/>
              <a:buChar char="•"/>
            </a:pPr>
            <a:r>
              <a:rPr lang="en-US" dirty="0"/>
              <a:t>The other is to jointly develop the existing market with Oak Street Health. The elderly population density of Philadelphia County is relatively high, and the aging population agrees to grow rapidly.</a:t>
            </a:r>
            <a:endParaRPr lang="en-CN" dirty="0"/>
          </a:p>
        </p:txBody>
      </p:sp>
    </p:spTree>
    <p:extLst>
      <p:ext uri="{BB962C8B-B14F-4D97-AF65-F5344CB8AC3E}">
        <p14:creationId xmlns:p14="http://schemas.microsoft.com/office/powerpoint/2010/main" val="288432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出自【趣你的PPT】(微信:qunideppt)：最优质的PPT资源库"/>
          <p:cNvSpPr txBox="1">
            <a:spLocks/>
          </p:cNvSpPr>
          <p:nvPr/>
        </p:nvSpPr>
        <p:spPr>
          <a:xfrm>
            <a:off x="2539393" y="204562"/>
            <a:ext cx="7113213" cy="629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spcBef>
                <a:spcPts val="750"/>
              </a:spcBef>
            </a:pPr>
            <a:endParaRPr lang="en-US" altLang="zh-CN" sz="3200" b="1"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出自【趣你的PPT】(微信:qunideppt)：最优质的PPT资源库"/>
          <p:cNvSpPr txBox="1"/>
          <p:nvPr/>
        </p:nvSpPr>
        <p:spPr>
          <a:xfrm>
            <a:off x="398537" y="1156819"/>
            <a:ext cx="6841644" cy="738664"/>
          </a:xfrm>
          <a:prstGeom prst="rect">
            <a:avLst/>
          </a:prstGeom>
          <a:noFill/>
        </p:spPr>
        <p:txBody>
          <a:bodyPr wrap="square" rtlCol="0">
            <a:spAutoFit/>
          </a:bodyPr>
          <a:lstStyle/>
          <a:p>
            <a:pPr>
              <a:buNone/>
            </a:pPr>
            <a:r>
              <a:rPr lang="en-NZ" altLang="zh-CN" b="1" dirty="0"/>
              <a:t>Background</a:t>
            </a:r>
          </a:p>
          <a:p>
            <a:pPr marL="342900" indent="-342900">
              <a:buFont typeface="Arial" panose="020B0604020202020204" pitchFamily="34" charset="0"/>
              <a:buChar char="•"/>
            </a:pPr>
            <a:r>
              <a:rPr lang="en-NZ" altLang="zh-CN" dirty="0"/>
              <a:t>ChenMed is a physician-led, integrated care medical center that delivers high-quality health care for seniors who are Medicare Advantage beneficiaries</a:t>
            </a:r>
            <a:endParaRPr lang="zh-CN" altLang="en-US" sz="2200" dirty="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Picture 2">
            <a:extLst>
              <a:ext uri="{FF2B5EF4-FFF2-40B4-BE49-F238E27FC236}">
                <a16:creationId xmlns:a16="http://schemas.microsoft.com/office/drawing/2014/main" id="{B4956C13-10DB-7148-9CE2-E685F2ADCA33}"/>
              </a:ext>
            </a:extLst>
          </p:cNvPr>
          <p:cNvPicPr>
            <a:picLocks noChangeAspect="1"/>
          </p:cNvPicPr>
          <p:nvPr/>
        </p:nvPicPr>
        <p:blipFill>
          <a:blip r:embed="rId2"/>
          <a:stretch>
            <a:fillRect/>
          </a:stretch>
        </p:blipFill>
        <p:spPr>
          <a:xfrm>
            <a:off x="7403285" y="985324"/>
            <a:ext cx="4390177" cy="4887351"/>
          </a:xfrm>
          <a:prstGeom prst="rect">
            <a:avLst/>
          </a:prstGeom>
        </p:spPr>
      </p:pic>
      <p:sp>
        <p:nvSpPr>
          <p:cNvPr id="6" name="TextBox 5">
            <a:extLst>
              <a:ext uri="{FF2B5EF4-FFF2-40B4-BE49-F238E27FC236}">
                <a16:creationId xmlns:a16="http://schemas.microsoft.com/office/drawing/2014/main" id="{0FE17415-D113-7C4C-8AFC-73E0AB72B2CA}"/>
              </a:ext>
            </a:extLst>
          </p:cNvPr>
          <p:cNvSpPr txBox="1"/>
          <p:nvPr/>
        </p:nvSpPr>
        <p:spPr>
          <a:xfrm>
            <a:off x="8232185" y="6024025"/>
            <a:ext cx="2840842" cy="523220"/>
          </a:xfrm>
          <a:prstGeom prst="rect">
            <a:avLst/>
          </a:prstGeom>
          <a:noFill/>
        </p:spPr>
        <p:txBody>
          <a:bodyPr wrap="none" rtlCol="0">
            <a:spAutoFit/>
          </a:bodyPr>
          <a:lstStyle/>
          <a:p>
            <a:r>
              <a:rPr lang="en-US" altLang="zh-CN" dirty="0"/>
              <a:t>ChenMed</a:t>
            </a:r>
            <a:r>
              <a:rPr lang="zh-CN" altLang="en-US" dirty="0"/>
              <a:t> </a:t>
            </a:r>
            <a:r>
              <a:rPr lang="en-US" dirty="0"/>
              <a:t>Health Center Location</a:t>
            </a:r>
          </a:p>
          <a:p>
            <a:endParaRPr lang="en-CN" dirty="0"/>
          </a:p>
        </p:txBody>
      </p:sp>
      <p:sp>
        <p:nvSpPr>
          <p:cNvPr id="4" name="TextBox 3">
            <a:extLst>
              <a:ext uri="{FF2B5EF4-FFF2-40B4-BE49-F238E27FC236}">
                <a16:creationId xmlns:a16="http://schemas.microsoft.com/office/drawing/2014/main" id="{3CAF0714-0D65-A047-9DDA-E5179588EBA9}"/>
              </a:ext>
            </a:extLst>
          </p:cNvPr>
          <p:cNvSpPr txBox="1"/>
          <p:nvPr/>
        </p:nvSpPr>
        <p:spPr>
          <a:xfrm>
            <a:off x="398537" y="2026599"/>
            <a:ext cx="6011582" cy="738664"/>
          </a:xfrm>
          <a:prstGeom prst="rect">
            <a:avLst/>
          </a:prstGeom>
          <a:noFill/>
        </p:spPr>
        <p:txBody>
          <a:bodyPr wrap="none" rtlCol="0">
            <a:spAutoFit/>
          </a:bodyPr>
          <a:lstStyle/>
          <a:p>
            <a:r>
              <a:rPr lang="en-US" altLang="zh-CN" b="1" dirty="0"/>
              <a:t>Problem</a:t>
            </a:r>
          </a:p>
          <a:p>
            <a:pPr marL="342900" indent="-342900">
              <a:buFont typeface="Arial" panose="020B0604020202020204" pitchFamily="34" charset="0"/>
              <a:buChar char="•"/>
            </a:pPr>
            <a:r>
              <a:rPr lang="en-US" altLang="zh-CN" dirty="0"/>
              <a:t>Understand</a:t>
            </a:r>
            <a:r>
              <a:rPr lang="zh-CN" altLang="en-US" dirty="0"/>
              <a:t> </a:t>
            </a:r>
            <a:r>
              <a:rPr lang="en-US" altLang="zh-CN" dirty="0"/>
              <a:t>the</a:t>
            </a:r>
            <a:r>
              <a:rPr lang="zh-CN" altLang="en-US" dirty="0"/>
              <a:t> </a:t>
            </a:r>
            <a:r>
              <a:rPr lang="en-US" altLang="zh-CN" dirty="0"/>
              <a:t>ChenMed</a:t>
            </a:r>
            <a:r>
              <a:rPr lang="zh-CN" altLang="en-US" dirty="0"/>
              <a:t> </a:t>
            </a:r>
            <a:r>
              <a:rPr lang="en-US" altLang="zh-CN" dirty="0"/>
              <a:t>business</a:t>
            </a:r>
            <a:r>
              <a:rPr lang="zh-CN" altLang="en-US" dirty="0"/>
              <a:t> </a:t>
            </a:r>
            <a:r>
              <a:rPr lang="en-US" altLang="zh-CN" dirty="0"/>
              <a:t>model</a:t>
            </a:r>
            <a:r>
              <a:rPr lang="zh-CN" altLang="en-US" dirty="0"/>
              <a:t> </a:t>
            </a:r>
            <a:r>
              <a:rPr lang="en-US" altLang="zh-CN" dirty="0"/>
              <a:t>and</a:t>
            </a:r>
            <a:r>
              <a:rPr lang="zh-CN" altLang="en-US" dirty="0"/>
              <a:t> </a:t>
            </a:r>
            <a:r>
              <a:rPr lang="en-US" altLang="zh-CN" dirty="0"/>
              <a:t>business</a:t>
            </a:r>
            <a:r>
              <a:rPr lang="zh-CN" altLang="en-US" dirty="0"/>
              <a:t> </a:t>
            </a:r>
            <a:r>
              <a:rPr lang="en-US" altLang="zh-CN" dirty="0"/>
              <a:t>environment</a:t>
            </a:r>
          </a:p>
          <a:p>
            <a:pPr marL="342900" indent="-342900">
              <a:buFont typeface="Arial" panose="020B0604020202020204" pitchFamily="34" charset="0"/>
              <a:buChar char="•"/>
            </a:pPr>
            <a:r>
              <a:rPr lang="en-US" altLang="zh-CN" dirty="0"/>
              <a:t>Find</a:t>
            </a:r>
            <a:r>
              <a:rPr lang="zh-CN" altLang="en-US" dirty="0"/>
              <a:t> </a:t>
            </a:r>
            <a:r>
              <a:rPr lang="en-US" altLang="zh-CN" dirty="0"/>
              <a:t>the</a:t>
            </a:r>
            <a:r>
              <a:rPr lang="zh-CN" altLang="en-US" dirty="0"/>
              <a:t> </a:t>
            </a:r>
            <a:r>
              <a:rPr lang="en-US" altLang="zh-CN" dirty="0"/>
              <a:t>next</a:t>
            </a:r>
            <a:r>
              <a:rPr lang="zh-CN" altLang="en-US" dirty="0"/>
              <a:t> </a:t>
            </a:r>
            <a:r>
              <a:rPr lang="en-US" altLang="zh-CN" dirty="0"/>
              <a:t>best</a:t>
            </a:r>
            <a:r>
              <a:rPr lang="zh-CN" altLang="en-US" dirty="0"/>
              <a:t> </a:t>
            </a:r>
            <a:r>
              <a:rPr lang="en-US" altLang="zh-CN" dirty="0"/>
              <a:t>location</a:t>
            </a:r>
            <a:r>
              <a:rPr lang="zh-CN" altLang="en-US" dirty="0"/>
              <a:t> </a:t>
            </a:r>
            <a:r>
              <a:rPr lang="en-US" altLang="zh-CN" dirty="0"/>
              <a:t>to</a:t>
            </a:r>
            <a:r>
              <a:rPr lang="zh-CN" altLang="en-US" dirty="0"/>
              <a:t> </a:t>
            </a:r>
            <a:r>
              <a:rPr lang="en-US" altLang="zh-CN" dirty="0"/>
              <a:t>open</a:t>
            </a:r>
            <a:r>
              <a:rPr lang="zh-CN" altLang="en-US" dirty="0"/>
              <a:t> </a:t>
            </a:r>
            <a:r>
              <a:rPr lang="en-US" altLang="zh-CN" dirty="0"/>
              <a:t>a</a:t>
            </a:r>
            <a:r>
              <a:rPr lang="zh-CN" altLang="en-US" dirty="0"/>
              <a:t> </a:t>
            </a:r>
            <a:r>
              <a:rPr lang="en-US" altLang="zh-CN" dirty="0"/>
              <a:t>new</a:t>
            </a:r>
            <a:r>
              <a:rPr lang="zh-CN" altLang="en-US" dirty="0"/>
              <a:t> </a:t>
            </a:r>
            <a:r>
              <a:rPr lang="en-US" altLang="zh-CN" dirty="0"/>
              <a:t>ChenMed</a:t>
            </a:r>
            <a:r>
              <a:rPr lang="zh-CN" altLang="en-US" dirty="0"/>
              <a:t> </a:t>
            </a:r>
            <a:r>
              <a:rPr lang="en-US" altLang="zh-CN" dirty="0"/>
              <a:t>center</a:t>
            </a:r>
            <a:endParaRPr lang="en-CN" dirty="0"/>
          </a:p>
        </p:txBody>
      </p:sp>
      <p:sp>
        <p:nvSpPr>
          <p:cNvPr id="5" name="TextBox 4">
            <a:extLst>
              <a:ext uri="{FF2B5EF4-FFF2-40B4-BE49-F238E27FC236}">
                <a16:creationId xmlns:a16="http://schemas.microsoft.com/office/drawing/2014/main" id="{8E020760-0860-EB48-802B-7221ACCA9D8A}"/>
              </a:ext>
            </a:extLst>
          </p:cNvPr>
          <p:cNvSpPr txBox="1"/>
          <p:nvPr/>
        </p:nvSpPr>
        <p:spPr>
          <a:xfrm>
            <a:off x="398537" y="2896379"/>
            <a:ext cx="6841644" cy="3754874"/>
          </a:xfrm>
          <a:prstGeom prst="rect">
            <a:avLst/>
          </a:prstGeom>
          <a:noFill/>
        </p:spPr>
        <p:txBody>
          <a:bodyPr wrap="square" rtlCol="0">
            <a:spAutoFit/>
          </a:bodyPr>
          <a:lstStyle/>
          <a:p>
            <a:r>
              <a:rPr lang="en-US" altLang="zh-CN" b="1" dirty="0"/>
              <a:t>Solution</a:t>
            </a:r>
          </a:p>
          <a:p>
            <a:pPr marL="285750" indent="-285750">
              <a:buFont typeface="Arial" panose="020B0604020202020204" pitchFamily="34" charset="0"/>
              <a:buChar char="•"/>
            </a:pPr>
            <a:r>
              <a:rPr lang="en-US" altLang="zh-CN" dirty="0"/>
              <a:t>Define</a:t>
            </a:r>
            <a:r>
              <a:rPr lang="zh-CN" altLang="en-US" dirty="0"/>
              <a:t> </a:t>
            </a:r>
            <a:r>
              <a:rPr lang="en-US" altLang="zh-CN" dirty="0"/>
              <a:t>a</a:t>
            </a:r>
            <a:r>
              <a:rPr lang="zh-CN" altLang="en-US" dirty="0"/>
              <a:t> </a:t>
            </a:r>
            <a:r>
              <a:rPr lang="en-US" altLang="zh-CN" dirty="0"/>
              <a:t>general</a:t>
            </a:r>
            <a:r>
              <a:rPr lang="zh-CN" altLang="en-US" dirty="0"/>
              <a:t> </a:t>
            </a:r>
            <a:r>
              <a:rPr lang="en-US" altLang="zh-CN" dirty="0"/>
              <a:t>metric</a:t>
            </a:r>
            <a:r>
              <a:rPr lang="zh-CN" altLang="en-US" dirty="0"/>
              <a:t> </a:t>
            </a:r>
            <a:r>
              <a:rPr lang="en-US" altLang="zh-CN" dirty="0"/>
              <a:t>to</a:t>
            </a:r>
            <a:r>
              <a:rPr lang="zh-CN" altLang="en-US" dirty="0"/>
              <a:t> </a:t>
            </a:r>
            <a:r>
              <a:rPr lang="en-US" altLang="zh-CN" dirty="0"/>
              <a:t>evaluate</a:t>
            </a:r>
            <a:r>
              <a:rPr lang="zh-CN" altLang="en-US" dirty="0"/>
              <a:t> </a:t>
            </a:r>
            <a:r>
              <a:rPr lang="en-US" altLang="zh-CN" dirty="0"/>
              <a:t>the</a:t>
            </a:r>
            <a:r>
              <a:rPr lang="zh-CN" altLang="en-US" dirty="0"/>
              <a:t> </a:t>
            </a:r>
            <a:r>
              <a:rPr lang="en-US" altLang="zh-CN" dirty="0"/>
              <a:t>revenue</a:t>
            </a:r>
            <a:r>
              <a:rPr lang="zh-CN" altLang="en-US" dirty="0"/>
              <a:t> </a:t>
            </a:r>
            <a:r>
              <a:rPr lang="en-US" altLang="zh-CN" dirty="0"/>
              <a:t>and</a:t>
            </a:r>
            <a:r>
              <a:rPr lang="zh-CN" altLang="en-US" dirty="0"/>
              <a:t> </a:t>
            </a:r>
            <a:r>
              <a:rPr lang="en-US" altLang="zh-CN" dirty="0"/>
              <a:t>cost</a:t>
            </a:r>
            <a:r>
              <a:rPr lang="zh-CN" altLang="en-US" dirty="0"/>
              <a:t> </a:t>
            </a:r>
            <a:r>
              <a:rPr lang="en-US" altLang="zh-CN" dirty="0"/>
              <a:t>of</a:t>
            </a:r>
            <a:r>
              <a:rPr lang="zh-CN" altLang="en-US" dirty="0"/>
              <a:t> </a:t>
            </a:r>
            <a:r>
              <a:rPr lang="en-US" altLang="zh-CN" dirty="0"/>
              <a:t>the</a:t>
            </a:r>
            <a:r>
              <a:rPr lang="zh-CN" altLang="en-US" dirty="0"/>
              <a:t> </a:t>
            </a:r>
            <a:r>
              <a:rPr lang="en-US" altLang="zh-CN" dirty="0"/>
              <a:t>new</a:t>
            </a:r>
            <a:r>
              <a:rPr lang="zh-CN" altLang="en-US" dirty="0"/>
              <a:t> </a:t>
            </a:r>
            <a:r>
              <a:rPr lang="en-US" altLang="zh-CN" dirty="0"/>
              <a:t>location</a:t>
            </a:r>
            <a:r>
              <a:rPr lang="zh-CN" altLang="en-US" dirty="0"/>
              <a:t> </a:t>
            </a:r>
            <a:r>
              <a:rPr lang="en-US" altLang="zh-CN" dirty="0"/>
              <a:t>in</a:t>
            </a:r>
            <a:r>
              <a:rPr lang="zh-CN" altLang="en-US" dirty="0"/>
              <a:t> </a:t>
            </a:r>
            <a:r>
              <a:rPr lang="en-US" altLang="zh-CN" dirty="0"/>
              <a:t>US,</a:t>
            </a:r>
            <a:r>
              <a:rPr lang="zh-CN" altLang="en-US" dirty="0"/>
              <a:t> </a:t>
            </a:r>
            <a:r>
              <a:rPr lang="en-US" altLang="zh-CN" dirty="0"/>
              <a:t>and</a:t>
            </a:r>
            <a:r>
              <a:rPr lang="zh-CN" altLang="en-US" dirty="0"/>
              <a:t> </a:t>
            </a:r>
            <a:r>
              <a:rPr lang="en-US" altLang="zh-CN" dirty="0"/>
              <a:t>choose</a:t>
            </a:r>
            <a:r>
              <a:rPr lang="zh-CN" altLang="en-US" dirty="0"/>
              <a:t> </a:t>
            </a:r>
            <a:r>
              <a:rPr lang="en-US" altLang="zh-CN" dirty="0"/>
              <a:t>the</a:t>
            </a:r>
            <a:r>
              <a:rPr lang="zh-CN" altLang="en-US" dirty="0"/>
              <a:t> </a:t>
            </a:r>
            <a:r>
              <a:rPr lang="en-US" altLang="zh-CN" dirty="0"/>
              <a:t>county</a:t>
            </a:r>
            <a:r>
              <a:rPr lang="zh-CN" altLang="en-US" dirty="0"/>
              <a:t> </a:t>
            </a:r>
            <a:r>
              <a:rPr lang="en-US" altLang="zh-CN" dirty="0"/>
              <a:t>which</a:t>
            </a:r>
            <a:r>
              <a:rPr lang="zh-CN" altLang="en-US" dirty="0"/>
              <a:t> </a:t>
            </a:r>
            <a:r>
              <a:rPr lang="en-US" altLang="zh-CN" dirty="0"/>
              <a:t>can</a:t>
            </a:r>
            <a:r>
              <a:rPr lang="zh-CN" altLang="en-US" dirty="0"/>
              <a:t> </a:t>
            </a:r>
            <a:r>
              <a:rPr lang="en-US" altLang="zh-CN" dirty="0"/>
              <a:t>bring</a:t>
            </a:r>
            <a:r>
              <a:rPr lang="zh-CN" altLang="en-US" dirty="0"/>
              <a:t> </a:t>
            </a:r>
            <a:r>
              <a:rPr lang="en-US" altLang="zh-CN" dirty="0"/>
              <a:t>most</a:t>
            </a:r>
            <a:r>
              <a:rPr lang="zh-CN" altLang="en-US" dirty="0"/>
              <a:t> </a:t>
            </a:r>
            <a:r>
              <a:rPr lang="en-US" altLang="zh-CN" dirty="0"/>
              <a:t>profit</a:t>
            </a:r>
          </a:p>
          <a:p>
            <a:pPr marL="285750" indent="-285750">
              <a:buFont typeface="Arial" panose="020B0604020202020204" pitchFamily="34" charset="0"/>
              <a:buChar char="•"/>
            </a:pPr>
            <a:r>
              <a:rPr lang="en-US" altLang="zh-CN" dirty="0"/>
              <a:t>Evaluate</a:t>
            </a:r>
            <a:r>
              <a:rPr lang="zh-CN" altLang="en-US" dirty="0"/>
              <a:t> </a:t>
            </a:r>
            <a:r>
              <a:rPr lang="en-US" altLang="zh-CN" dirty="0"/>
              <a:t>revenue</a:t>
            </a:r>
            <a:r>
              <a:rPr lang="zh-CN" altLang="en-US" dirty="0"/>
              <a:t> </a:t>
            </a:r>
            <a:r>
              <a:rPr lang="en-US" altLang="zh-CN" dirty="0"/>
              <a:t>by</a:t>
            </a:r>
            <a:r>
              <a:rPr lang="zh-CN" altLang="en-US" dirty="0"/>
              <a:t> </a:t>
            </a:r>
            <a:r>
              <a:rPr lang="en-US" altLang="zh-CN" dirty="0"/>
              <a:t>5</a:t>
            </a:r>
            <a:r>
              <a:rPr lang="zh-CN" altLang="en-US" dirty="0"/>
              <a:t> </a:t>
            </a:r>
            <a:r>
              <a:rPr lang="en-US" altLang="zh-CN" dirty="0"/>
              <a:t>dimensions</a:t>
            </a:r>
            <a:r>
              <a:rPr lang="zh-CN" altLang="en-US" dirty="0"/>
              <a:t> </a:t>
            </a:r>
            <a:endParaRPr lang="en-US" altLang="zh-CN" dirty="0"/>
          </a:p>
          <a:p>
            <a:r>
              <a:rPr lang="zh-CN" altLang="en-US" dirty="0"/>
              <a:t>              </a:t>
            </a:r>
            <a:r>
              <a:rPr lang="en-US" altLang="zh-CN" dirty="0"/>
              <a:t>1.</a:t>
            </a:r>
            <a:r>
              <a:rPr lang="zh-CN" altLang="en-US" dirty="0"/>
              <a:t> </a:t>
            </a:r>
            <a:r>
              <a:rPr lang="en-US" altLang="zh-CN" dirty="0"/>
              <a:t>Elderly</a:t>
            </a:r>
            <a:r>
              <a:rPr lang="zh-CN" altLang="en-US" dirty="0"/>
              <a:t> </a:t>
            </a:r>
            <a:r>
              <a:rPr lang="en-US" altLang="zh-CN" dirty="0"/>
              <a:t>population</a:t>
            </a:r>
            <a:r>
              <a:rPr lang="zh-CN" altLang="en-US" dirty="0"/>
              <a:t> </a:t>
            </a:r>
            <a:r>
              <a:rPr lang="en-US" altLang="zh-CN" dirty="0"/>
              <a:t>dimensions</a:t>
            </a:r>
          </a:p>
          <a:p>
            <a:pPr lvl="7"/>
            <a:r>
              <a:rPr lang="zh-CN" altLang="en-US" dirty="0"/>
              <a:t>              </a:t>
            </a:r>
            <a:r>
              <a:rPr lang="en-US" altLang="zh-CN" dirty="0"/>
              <a:t>2.</a:t>
            </a:r>
            <a:r>
              <a:rPr lang="zh-CN" altLang="en-US" dirty="0"/>
              <a:t> </a:t>
            </a:r>
            <a:r>
              <a:rPr lang="en-US" altLang="zh-CN" dirty="0"/>
              <a:t>Facility</a:t>
            </a:r>
            <a:r>
              <a:rPr lang="zh-CN" altLang="en-US" dirty="0"/>
              <a:t> </a:t>
            </a:r>
            <a:r>
              <a:rPr lang="en-US" altLang="zh-CN" dirty="0"/>
              <a:t>and</a:t>
            </a:r>
            <a:r>
              <a:rPr lang="zh-CN" altLang="en-US" dirty="0"/>
              <a:t> </a:t>
            </a:r>
            <a:r>
              <a:rPr lang="en-US" altLang="zh-CN" dirty="0"/>
              <a:t>clinical</a:t>
            </a:r>
            <a:r>
              <a:rPr lang="zh-CN" altLang="en-US" dirty="0"/>
              <a:t> </a:t>
            </a:r>
            <a:r>
              <a:rPr lang="en-US" altLang="zh-CN" dirty="0"/>
              <a:t>providers</a:t>
            </a:r>
          </a:p>
          <a:p>
            <a:pPr lvl="7"/>
            <a:r>
              <a:rPr lang="zh-CN" altLang="en-US" dirty="0"/>
              <a:t>              </a:t>
            </a:r>
            <a:r>
              <a:rPr lang="en-US" altLang="zh-CN" dirty="0"/>
              <a:t>3.</a:t>
            </a:r>
            <a:r>
              <a:rPr lang="zh-CN" altLang="en-US" dirty="0"/>
              <a:t> </a:t>
            </a:r>
            <a:r>
              <a:rPr lang="en-US" altLang="zh-CN" dirty="0"/>
              <a:t>Residents’</a:t>
            </a:r>
            <a:r>
              <a:rPr lang="zh-CN" altLang="en-US" dirty="0"/>
              <a:t> </a:t>
            </a:r>
            <a:r>
              <a:rPr lang="en-US" altLang="zh-CN" dirty="0"/>
              <a:t>health</a:t>
            </a:r>
            <a:r>
              <a:rPr lang="zh-CN" altLang="en-US" dirty="0"/>
              <a:t> </a:t>
            </a:r>
            <a:r>
              <a:rPr lang="en-US" altLang="zh-CN" dirty="0"/>
              <a:t>condition</a:t>
            </a:r>
            <a:r>
              <a:rPr lang="zh-CN" altLang="en-US" dirty="0"/>
              <a:t> </a:t>
            </a:r>
            <a:r>
              <a:rPr lang="en-US" altLang="zh-CN" dirty="0"/>
              <a:t>and</a:t>
            </a:r>
            <a:r>
              <a:rPr lang="zh-CN" altLang="en-US" dirty="0"/>
              <a:t> </a:t>
            </a:r>
            <a:r>
              <a:rPr lang="en-US" altLang="zh-CN" dirty="0"/>
              <a:t>disease</a:t>
            </a:r>
          </a:p>
          <a:p>
            <a:pPr lvl="7"/>
            <a:r>
              <a:rPr lang="zh-CN" altLang="en-US" dirty="0"/>
              <a:t>              </a:t>
            </a:r>
            <a:r>
              <a:rPr lang="en-US" altLang="zh-CN" dirty="0"/>
              <a:t>4.</a:t>
            </a:r>
            <a:r>
              <a:rPr lang="zh-CN" altLang="en-US" dirty="0"/>
              <a:t> </a:t>
            </a:r>
            <a:r>
              <a:rPr lang="en-US" altLang="zh-CN" dirty="0"/>
              <a:t>County</a:t>
            </a:r>
            <a:r>
              <a:rPr lang="zh-CN" altLang="en-US" dirty="0"/>
              <a:t> </a:t>
            </a:r>
            <a:r>
              <a:rPr lang="en-US" altLang="zh-CN" dirty="0"/>
              <a:t>health</a:t>
            </a:r>
            <a:r>
              <a:rPr lang="zh-CN" altLang="en-US" dirty="0"/>
              <a:t> </a:t>
            </a:r>
            <a:r>
              <a:rPr lang="en-US" altLang="zh-CN" dirty="0"/>
              <a:t>ranking</a:t>
            </a:r>
          </a:p>
          <a:p>
            <a:pPr lvl="7"/>
            <a:r>
              <a:rPr lang="zh-CN" altLang="en-US" dirty="0"/>
              <a:t>              </a:t>
            </a:r>
            <a:r>
              <a:rPr lang="en-US" altLang="zh-CN" dirty="0"/>
              <a:t>5.</a:t>
            </a:r>
            <a:r>
              <a:rPr lang="zh-CN" altLang="en-US" dirty="0"/>
              <a:t> </a:t>
            </a:r>
            <a:r>
              <a:rPr lang="en-US" altLang="zh-CN" dirty="0"/>
              <a:t>Government</a:t>
            </a:r>
            <a:r>
              <a:rPr lang="zh-CN" altLang="en-US" dirty="0"/>
              <a:t> </a:t>
            </a:r>
            <a:r>
              <a:rPr lang="en-US" altLang="zh-CN" dirty="0"/>
              <a:t>policy</a:t>
            </a:r>
          </a:p>
          <a:p>
            <a:pPr marL="285750" indent="-285750">
              <a:buFont typeface="Arial" panose="020B0604020202020204" pitchFamily="34" charset="0"/>
              <a:buChar char="•"/>
            </a:pPr>
            <a:r>
              <a:rPr lang="en-US" altLang="zh-CN" dirty="0"/>
              <a:t>Evaluate</a:t>
            </a:r>
            <a:r>
              <a:rPr lang="zh-CN" altLang="en-US" dirty="0"/>
              <a:t> </a:t>
            </a:r>
            <a:r>
              <a:rPr lang="en-US" altLang="zh-CN" dirty="0"/>
              <a:t>cost </a:t>
            </a:r>
            <a:r>
              <a:rPr lang="zh-CN" altLang="en-US" dirty="0"/>
              <a:t> </a:t>
            </a:r>
            <a:r>
              <a:rPr lang="en-US" altLang="zh-CN" dirty="0"/>
              <a:t>5</a:t>
            </a:r>
            <a:r>
              <a:rPr lang="zh-CN" altLang="en-US" dirty="0"/>
              <a:t> </a:t>
            </a:r>
            <a:r>
              <a:rPr lang="en-US" altLang="zh-CN" dirty="0"/>
              <a:t>dimensions</a:t>
            </a:r>
          </a:p>
          <a:p>
            <a:r>
              <a:rPr lang="zh-CN" altLang="en-US" dirty="0"/>
              <a:t>              </a:t>
            </a:r>
            <a:r>
              <a:rPr lang="en-US" altLang="zh-CN" dirty="0"/>
              <a:t>1.</a:t>
            </a:r>
            <a:r>
              <a:rPr lang="zh-CN" altLang="en-US" dirty="0"/>
              <a:t> </a:t>
            </a:r>
            <a:r>
              <a:rPr lang="en-US" altLang="zh-CN" dirty="0"/>
              <a:t>Rental</a:t>
            </a:r>
            <a:r>
              <a:rPr lang="zh-CN" altLang="en-US" dirty="0"/>
              <a:t> </a:t>
            </a:r>
            <a:r>
              <a:rPr lang="en-US" altLang="zh-CN" dirty="0"/>
              <a:t>cost</a:t>
            </a:r>
          </a:p>
          <a:p>
            <a:r>
              <a:rPr lang="zh-CN" altLang="en-US" dirty="0"/>
              <a:t>              </a:t>
            </a:r>
            <a:r>
              <a:rPr lang="en-US" altLang="zh-CN" dirty="0"/>
              <a:t>2.</a:t>
            </a:r>
            <a:r>
              <a:rPr lang="zh-CN" altLang="en-US" dirty="0"/>
              <a:t> </a:t>
            </a:r>
            <a:r>
              <a:rPr lang="en-US" altLang="zh-CN" dirty="0"/>
              <a:t>Staff</a:t>
            </a:r>
            <a:r>
              <a:rPr lang="zh-CN" altLang="en-US" dirty="0"/>
              <a:t> </a:t>
            </a:r>
            <a:r>
              <a:rPr lang="en-US" altLang="zh-CN" dirty="0"/>
              <a:t>salary</a:t>
            </a:r>
          </a:p>
          <a:p>
            <a:r>
              <a:rPr lang="zh-CN" altLang="en-US" dirty="0"/>
              <a:t>              </a:t>
            </a:r>
            <a:r>
              <a:rPr lang="en-US" altLang="zh-CN" dirty="0"/>
              <a:t>3.</a:t>
            </a:r>
            <a:r>
              <a:rPr lang="zh-CN" altLang="en-US" dirty="0"/>
              <a:t> </a:t>
            </a:r>
            <a:r>
              <a:rPr lang="en-US" altLang="zh-CN" dirty="0"/>
              <a:t>Tax</a:t>
            </a:r>
            <a:r>
              <a:rPr lang="zh-CN" altLang="en-US" dirty="0"/>
              <a:t> </a:t>
            </a:r>
            <a:r>
              <a:rPr lang="en-US" altLang="zh-CN" dirty="0"/>
              <a:t>rate</a:t>
            </a:r>
          </a:p>
          <a:p>
            <a:r>
              <a:rPr lang="zh-CN" altLang="en-US" dirty="0"/>
              <a:t>              </a:t>
            </a:r>
            <a:r>
              <a:rPr lang="en-US" altLang="zh-CN" dirty="0"/>
              <a:t>4.</a:t>
            </a:r>
            <a:r>
              <a:rPr lang="zh-CN" altLang="en-US" dirty="0"/>
              <a:t> </a:t>
            </a:r>
            <a:r>
              <a:rPr lang="en-US" altLang="zh-CN" dirty="0"/>
              <a:t>Customer</a:t>
            </a:r>
            <a:r>
              <a:rPr lang="zh-CN" altLang="en-US" dirty="0"/>
              <a:t> </a:t>
            </a:r>
            <a:r>
              <a:rPr lang="en-US" altLang="zh-CN" dirty="0"/>
              <a:t>acquisition</a:t>
            </a:r>
            <a:r>
              <a:rPr lang="zh-CN" altLang="en-US" dirty="0"/>
              <a:t> </a:t>
            </a:r>
            <a:r>
              <a:rPr lang="en-US" altLang="zh-CN" dirty="0"/>
              <a:t>cost</a:t>
            </a:r>
          </a:p>
          <a:p>
            <a:r>
              <a:rPr lang="zh-CN" altLang="en-US" dirty="0"/>
              <a:t>              </a:t>
            </a:r>
            <a:r>
              <a:rPr lang="en-US" altLang="zh-CN" dirty="0"/>
              <a:t>5.</a:t>
            </a:r>
            <a:r>
              <a:rPr lang="zh-CN" altLang="en-US" dirty="0"/>
              <a:t> </a:t>
            </a:r>
            <a:r>
              <a:rPr lang="en-US" altLang="zh-CN" dirty="0"/>
              <a:t>Competitors</a:t>
            </a:r>
          </a:p>
          <a:p>
            <a:pPr marL="285750" indent="-285750">
              <a:buFont typeface="Arial" panose="020B0604020202020204" pitchFamily="34" charset="0"/>
              <a:buChar char="•"/>
            </a:pPr>
            <a:r>
              <a:rPr lang="en-US" altLang="zh-CN" dirty="0"/>
              <a:t>Final</a:t>
            </a:r>
            <a:r>
              <a:rPr lang="zh-CN" altLang="en-US" dirty="0"/>
              <a:t> </a:t>
            </a:r>
            <a:r>
              <a:rPr lang="en-US" altLang="zh-CN" dirty="0"/>
              <a:t>score</a:t>
            </a:r>
            <a:r>
              <a:rPr lang="zh-CN" altLang="en-US" dirty="0"/>
              <a:t> </a:t>
            </a:r>
            <a:r>
              <a:rPr lang="en-US" altLang="zh-CN" dirty="0"/>
              <a:t>calculated</a:t>
            </a:r>
            <a:r>
              <a:rPr lang="zh-CN" altLang="en-US" dirty="0"/>
              <a:t> </a:t>
            </a:r>
            <a:r>
              <a:rPr lang="en-US" altLang="zh-CN" dirty="0"/>
              <a:t>using</a:t>
            </a:r>
            <a:r>
              <a:rPr lang="zh-CN" altLang="en-US" dirty="0"/>
              <a:t> </a:t>
            </a:r>
            <a:r>
              <a:rPr lang="en-US" altLang="zh-CN" dirty="0"/>
              <a:t>(revenue</a:t>
            </a:r>
            <a:r>
              <a:rPr lang="zh-CN" altLang="en-US" dirty="0"/>
              <a:t> </a:t>
            </a:r>
            <a:r>
              <a:rPr lang="en-US" altLang="zh-CN" dirty="0"/>
              <a:t>score</a:t>
            </a:r>
            <a:r>
              <a:rPr lang="zh-CN" altLang="en-US" dirty="0"/>
              <a:t> </a:t>
            </a:r>
            <a:r>
              <a:rPr lang="en-US" altLang="zh-CN" dirty="0"/>
              <a:t>–</a:t>
            </a:r>
            <a:r>
              <a:rPr lang="zh-CN" altLang="en-US" dirty="0"/>
              <a:t> </a:t>
            </a:r>
            <a:r>
              <a:rPr lang="en-US" altLang="zh-CN" dirty="0"/>
              <a:t>cost</a:t>
            </a:r>
            <a:r>
              <a:rPr lang="zh-CN" altLang="en-US" dirty="0"/>
              <a:t> </a:t>
            </a:r>
            <a:r>
              <a:rPr lang="en-US" altLang="zh-CN" dirty="0"/>
              <a:t>score);</a:t>
            </a:r>
            <a:r>
              <a:rPr lang="zh-CN" altLang="en-US" dirty="0"/>
              <a:t> </a:t>
            </a:r>
            <a:r>
              <a:rPr lang="en-US" altLang="zh-CN" dirty="0"/>
              <a:t>winner</a:t>
            </a:r>
            <a:r>
              <a:rPr lang="zh-CN" altLang="en-US" dirty="0"/>
              <a:t> </a:t>
            </a:r>
            <a:r>
              <a:rPr lang="en-US" altLang="zh-CN" dirty="0"/>
              <a:t>has</a:t>
            </a:r>
            <a:r>
              <a:rPr lang="zh-CN" altLang="en-US" dirty="0"/>
              <a:t> </a:t>
            </a:r>
            <a:r>
              <a:rPr lang="en-US" altLang="zh-CN" dirty="0"/>
              <a:t>the</a:t>
            </a:r>
            <a:r>
              <a:rPr lang="zh-CN" altLang="en-US" dirty="0"/>
              <a:t> </a:t>
            </a:r>
            <a:r>
              <a:rPr lang="en-US" altLang="zh-CN" dirty="0"/>
              <a:t>highest</a:t>
            </a:r>
            <a:r>
              <a:rPr lang="zh-CN" altLang="en-US" dirty="0"/>
              <a:t> </a:t>
            </a:r>
            <a:r>
              <a:rPr lang="en-US" altLang="zh-CN" dirty="0"/>
              <a:t>final</a:t>
            </a:r>
            <a:r>
              <a:rPr lang="zh-CN" altLang="en-US" dirty="0"/>
              <a:t> </a:t>
            </a:r>
            <a:r>
              <a:rPr lang="en-US" altLang="zh-CN" dirty="0"/>
              <a:t>score</a:t>
            </a:r>
            <a:endParaRPr lang="en-CN" dirty="0"/>
          </a:p>
        </p:txBody>
      </p:sp>
      <p:grpSp>
        <p:nvGrpSpPr>
          <p:cNvPr id="15" name="Group 13出自【趣你的PPT】(微信:qunideppt)：最优质的PPT资源库">
            <a:extLst>
              <a:ext uri="{FF2B5EF4-FFF2-40B4-BE49-F238E27FC236}">
                <a16:creationId xmlns:a16="http://schemas.microsoft.com/office/drawing/2014/main" id="{1536F179-66D8-6242-8317-A552C7DE4369}"/>
              </a:ext>
            </a:extLst>
          </p:cNvPr>
          <p:cNvGrpSpPr/>
          <p:nvPr/>
        </p:nvGrpSpPr>
        <p:grpSpPr>
          <a:xfrm>
            <a:off x="276447" y="172679"/>
            <a:ext cx="4586839" cy="636607"/>
            <a:chOff x="0" y="162046"/>
            <a:chExt cx="4586839" cy="636607"/>
          </a:xfrm>
        </p:grpSpPr>
        <p:sp>
          <p:nvSpPr>
            <p:cNvPr id="16" name="出自【趣你的PPT】(微信:qunideppt)：最优质的PPT资源库">
              <a:extLst>
                <a:ext uri="{FF2B5EF4-FFF2-40B4-BE49-F238E27FC236}">
                  <a16:creationId xmlns:a16="http://schemas.microsoft.com/office/drawing/2014/main" id="{AF262F1B-0749-5F4E-A7BD-190319279CFA}"/>
                </a:ext>
              </a:extLst>
            </p:cNvPr>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a:extLst>
                <a:ext uri="{FF2B5EF4-FFF2-40B4-BE49-F238E27FC236}">
                  <a16:creationId xmlns:a16="http://schemas.microsoft.com/office/drawing/2014/main" id="{33A4D37A-301C-EB43-A6B8-973EDD32BD9B}"/>
                </a:ext>
              </a:extLst>
            </p:cNvPr>
            <p:cNvSpPr txBox="1"/>
            <p:nvPr/>
          </p:nvSpPr>
          <p:spPr>
            <a:xfrm>
              <a:off x="185195" y="280294"/>
              <a:ext cx="4401644" cy="400110"/>
            </a:xfrm>
            <a:prstGeom prst="rect">
              <a:avLst/>
            </a:prstGeom>
            <a:noFill/>
          </p:spPr>
          <p:txBody>
            <a:bodyPr wrap="square" rtlCol="0">
              <a:spAutoFit/>
            </a:bodyPr>
            <a:lstStyle/>
            <a:p>
              <a:pPr defTabSz="685800">
                <a:spcBef>
                  <a:spcPts val="750"/>
                </a:spcBef>
              </a:pPr>
              <a:r>
                <a:rPr lang="en-US" altLang="zh-CN" sz="2000" b="1" dirty="0">
                  <a:solidFill>
                    <a:schemeClr val="tx1">
                      <a:lumMod val="85000"/>
                      <a:lumOff val="15000"/>
                    </a:schemeClr>
                  </a:solidFill>
                  <a:latin typeface="+mj-lt"/>
                  <a:ea typeface="微软雅黑" panose="020B0503020204020204" pitchFamily="34" charset="-122"/>
                  <a:cs typeface="Times New Roman" panose="02020603050405020304" pitchFamily="18" charset="0"/>
                </a:rPr>
                <a:t>Executive</a:t>
              </a:r>
              <a:r>
                <a:rPr lang="zh-CN" altLang="en-US" sz="2000" b="1" dirty="0">
                  <a:solidFill>
                    <a:schemeClr val="tx1">
                      <a:lumMod val="85000"/>
                      <a:lumOff val="15000"/>
                    </a:schemeClr>
                  </a:solidFill>
                  <a:latin typeface="+mj-lt"/>
                  <a:ea typeface="微软雅黑" panose="020B0503020204020204" pitchFamily="34" charset="-122"/>
                  <a:cs typeface="Times New Roman" panose="02020603050405020304" pitchFamily="18" charset="0"/>
                </a:rPr>
                <a:t> </a:t>
              </a:r>
              <a:r>
                <a:rPr lang="en-US" altLang="zh-CN" sz="2000" b="1" dirty="0">
                  <a:solidFill>
                    <a:schemeClr val="tx1">
                      <a:lumMod val="85000"/>
                      <a:lumOff val="15000"/>
                    </a:schemeClr>
                  </a:solidFill>
                  <a:latin typeface="+mj-lt"/>
                  <a:ea typeface="微软雅黑" panose="020B0503020204020204" pitchFamily="34" charset="-122"/>
                  <a:cs typeface="Times New Roman" panose="02020603050405020304" pitchFamily="18" charset="0"/>
                </a:rPr>
                <a:t>Summary</a:t>
              </a:r>
            </a:p>
          </p:txBody>
        </p:sp>
      </p:grpSp>
    </p:spTree>
    <p:extLst>
      <p:ext uri="{BB962C8B-B14F-4D97-AF65-F5344CB8AC3E}">
        <p14:creationId xmlns:p14="http://schemas.microsoft.com/office/powerpoint/2010/main" val="2897222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出自【趣你的PPT】(微信:qunideppt)：最优质的PPT资源库"/>
          <p:cNvPicPr>
            <a:picLocks noChangeAspect="1"/>
          </p:cNvPicPr>
          <p:nvPr/>
        </p:nvPicPr>
        <p:blipFill rotWithShape="1">
          <a:blip r:embed="rId2">
            <a:extLst>
              <a:ext uri="{28A0092B-C50C-407E-A947-70E740481C1C}">
                <a14:useLocalDpi xmlns:a14="http://schemas.microsoft.com/office/drawing/2010/main" val="0"/>
              </a:ext>
            </a:extLst>
          </a:blip>
          <a:srcRect t="15290" b="440"/>
          <a:stretch/>
        </p:blipFill>
        <p:spPr>
          <a:xfrm>
            <a:off x="20" y="10"/>
            <a:ext cx="12191980" cy="6857990"/>
          </a:xfrm>
          <a:prstGeom prst="rect">
            <a:avLst/>
          </a:prstGeom>
        </p:spPr>
      </p:pic>
      <p:sp>
        <p:nvSpPr>
          <p:cNvPr id="5" name="出自【趣你的PPT】(微信:qunideppt)：最优质的PPT资源库"/>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6出自【趣你的PPT】(微信:qunideppt)：最优质的PPT资源库"/>
          <p:cNvGrpSpPr>
            <a:grpSpLocks/>
          </p:cNvGrpSpPr>
          <p:nvPr/>
        </p:nvGrpSpPr>
        <p:grpSpPr bwMode="auto">
          <a:xfrm>
            <a:off x="1257301" y="1554480"/>
            <a:ext cx="9563100" cy="3814353"/>
            <a:chOff x="3553835" y="3359225"/>
            <a:chExt cx="5697178" cy="927396"/>
          </a:xfrm>
        </p:grpSpPr>
        <p:sp>
          <p:nvSpPr>
            <p:cNvPr id="52" name="出自【趣你的PPT】(微信:qunideppt)：最优质的PPT资源库"/>
            <p:cNvSpPr/>
            <p:nvPr/>
          </p:nvSpPr>
          <p:spPr>
            <a:xfrm>
              <a:off x="3553835" y="3359225"/>
              <a:ext cx="5697178" cy="927396"/>
            </a:xfrm>
            <a:prstGeom prst="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出自【趣你的PPT】(微信:qunideppt)：最优质的PPT资源库"/>
            <p:cNvSpPr/>
            <p:nvPr/>
          </p:nvSpPr>
          <p:spPr>
            <a:xfrm>
              <a:off x="3553835" y="3400054"/>
              <a:ext cx="5697178" cy="845738"/>
            </a:xfrm>
            <a:prstGeom prst="rect">
              <a:avLst/>
            </a:prstGeom>
            <a:solidFill>
              <a:srgbClr val="2FA2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3" name="出自【趣你的PPT】(微信:qunideppt)：最优质的PPT资源库"/>
          <p:cNvSpPr txBox="1">
            <a:spLocks noChangeArrowheads="1"/>
          </p:cNvSpPr>
          <p:nvPr/>
        </p:nvSpPr>
        <p:spPr bwMode="auto">
          <a:xfrm>
            <a:off x="1257301" y="3013501"/>
            <a:ext cx="1015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4800" b="1" kern="0"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Revenue</a:t>
            </a:r>
            <a:r>
              <a:rPr lang="zh-CN" altLang="en-US"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Evaluation</a:t>
            </a:r>
            <a:endParaRPr kumimoji="0" lang="zh-CN" altLang="en-US" sz="48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4" name="组合 10出自【趣你的PPT】(微信:qunideppt)：最优质的PPT资源库"/>
          <p:cNvGrpSpPr>
            <a:grpSpLocks/>
          </p:cNvGrpSpPr>
          <p:nvPr/>
        </p:nvGrpSpPr>
        <p:grpSpPr bwMode="auto">
          <a:xfrm>
            <a:off x="4108451" y="2676065"/>
            <a:ext cx="3860800" cy="1505869"/>
            <a:chOff x="4496101" y="3207960"/>
            <a:chExt cx="3614057" cy="646790"/>
          </a:xfrm>
        </p:grpSpPr>
        <p:cxnSp>
          <p:nvCxnSpPr>
            <p:cNvPr id="75" name="出自【趣你的PPT】(微信:qunideppt)：最优质的PPT资源库"/>
            <p:cNvCxnSpPr/>
            <p:nvPr/>
          </p:nvCxnSpPr>
          <p:spPr>
            <a:xfrm>
              <a:off x="4496101" y="3207960"/>
              <a:ext cx="3614057" cy="0"/>
            </a:xfrm>
            <a:prstGeom prst="line">
              <a:avLst/>
            </a:prstGeom>
            <a:ln>
              <a:solidFill>
                <a:srgbClr val="FAFAFA"/>
              </a:solidFill>
            </a:ln>
          </p:spPr>
          <p:style>
            <a:lnRef idx="1">
              <a:schemeClr val="accent1"/>
            </a:lnRef>
            <a:fillRef idx="0">
              <a:schemeClr val="accent1"/>
            </a:fillRef>
            <a:effectRef idx="0">
              <a:schemeClr val="accent1"/>
            </a:effectRef>
            <a:fontRef idx="minor">
              <a:schemeClr val="tx1"/>
            </a:fontRef>
          </p:style>
        </p:cxnSp>
        <p:cxnSp>
          <p:nvCxnSpPr>
            <p:cNvPr id="84" name="出自【趣你的PPT】(微信:qunideppt)：最优质的PPT资源库"/>
            <p:cNvCxnSpPr/>
            <p:nvPr/>
          </p:nvCxnSpPr>
          <p:spPr>
            <a:xfrm>
              <a:off x="4496101" y="3854750"/>
              <a:ext cx="3614057" cy="0"/>
            </a:xfrm>
            <a:prstGeom prst="line">
              <a:avLst/>
            </a:prstGeom>
            <a:ln>
              <a:solidFill>
                <a:srgbClr val="FAFAF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813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276447" y="172679"/>
            <a:ext cx="458683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Elderly</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Population</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p>
          </p:txBody>
        </p:sp>
      </p:grpSp>
      <p:sp>
        <p:nvSpPr>
          <p:cNvPr id="13" name="TextBox 12">
            <a:extLst>
              <a:ext uri="{FF2B5EF4-FFF2-40B4-BE49-F238E27FC236}">
                <a16:creationId xmlns:a16="http://schemas.microsoft.com/office/drawing/2014/main" id="{66B0743C-0941-4846-B8C8-7ECC513AD2A0}"/>
              </a:ext>
            </a:extLst>
          </p:cNvPr>
          <p:cNvSpPr txBox="1"/>
          <p:nvPr/>
        </p:nvSpPr>
        <p:spPr>
          <a:xfrm>
            <a:off x="369044" y="3943824"/>
            <a:ext cx="5238991" cy="2462213"/>
          </a:xfrm>
          <a:prstGeom prst="rect">
            <a:avLst/>
          </a:prstGeom>
          <a:noFill/>
        </p:spPr>
        <p:txBody>
          <a:bodyPr wrap="square" rtlCol="0">
            <a:spAutoFit/>
          </a:bodyPr>
          <a:lstStyle/>
          <a:p>
            <a:r>
              <a:rPr lang="en-US" altLang="zh-CN" b="1" dirty="0"/>
              <a:t>Elderly</a:t>
            </a:r>
            <a:r>
              <a:rPr lang="zh-CN" altLang="en-US" b="1" dirty="0"/>
              <a:t> </a:t>
            </a:r>
            <a:r>
              <a:rPr lang="en-US" altLang="zh-CN" b="1" dirty="0"/>
              <a:t>population</a:t>
            </a:r>
            <a:r>
              <a:rPr lang="zh-CN" altLang="en-US" b="1" dirty="0"/>
              <a:t> </a:t>
            </a:r>
            <a:r>
              <a:rPr lang="en-US" altLang="zh-CN" b="1" dirty="0"/>
              <a:t>prediction</a:t>
            </a:r>
            <a:r>
              <a:rPr lang="zh-CN" altLang="en-US" b="1" dirty="0"/>
              <a:t> </a:t>
            </a:r>
            <a:r>
              <a:rPr lang="en-US" altLang="zh-CN" b="1" dirty="0"/>
              <a:t>model</a:t>
            </a:r>
            <a:endParaRPr lang="en-CN" altLang="zh-CN" dirty="0"/>
          </a:p>
          <a:p>
            <a:pPr marL="285750" lvl="2" indent="-285750">
              <a:buFont typeface="Arial" panose="020B0604020202020204" pitchFamily="34" charset="0"/>
              <a:buChar char="•"/>
            </a:pPr>
            <a:r>
              <a:rPr lang="en-US" altLang="zh-CN" dirty="0"/>
              <a:t>Data:</a:t>
            </a:r>
            <a:r>
              <a:rPr lang="zh-CN" altLang="en-US" dirty="0"/>
              <a:t> </a:t>
            </a:r>
            <a:endParaRPr lang="en-US" altLang="zh-CN" dirty="0"/>
          </a:p>
          <a:p>
            <a:pPr lvl="2"/>
            <a:r>
              <a:rPr lang="zh-CN" altLang="en-US" dirty="0"/>
              <a:t>                </a:t>
            </a:r>
            <a:r>
              <a:rPr lang="en-US" altLang="zh-CN" dirty="0"/>
              <a:t>1.</a:t>
            </a:r>
            <a:r>
              <a:rPr lang="zh-CN" altLang="en-US" dirty="0"/>
              <a:t> </a:t>
            </a:r>
            <a:r>
              <a:rPr lang="en-US" altLang="zh-CN" dirty="0"/>
              <a:t>County</a:t>
            </a:r>
            <a:r>
              <a:rPr lang="zh-CN" altLang="en-US" dirty="0"/>
              <a:t> </a:t>
            </a:r>
            <a:r>
              <a:rPr lang="en-US" altLang="zh-CN" dirty="0"/>
              <a:t>population</a:t>
            </a:r>
            <a:r>
              <a:rPr lang="zh-CN" altLang="en-US" dirty="0"/>
              <a:t> </a:t>
            </a:r>
            <a:r>
              <a:rPr lang="en-US" altLang="zh-CN" dirty="0"/>
              <a:t>data</a:t>
            </a:r>
            <a:r>
              <a:rPr lang="zh-CN" altLang="en-US" dirty="0"/>
              <a:t> </a:t>
            </a:r>
            <a:r>
              <a:rPr lang="en-US" altLang="zh-CN" dirty="0"/>
              <a:t>from</a:t>
            </a:r>
            <a:r>
              <a:rPr lang="zh-CN" altLang="en-US" dirty="0"/>
              <a:t> </a:t>
            </a:r>
            <a:r>
              <a:rPr lang="en-US" altLang="zh-CN" dirty="0"/>
              <a:t>US</a:t>
            </a:r>
            <a:r>
              <a:rPr lang="zh-CN" altLang="en-US" dirty="0"/>
              <a:t> </a:t>
            </a:r>
            <a:r>
              <a:rPr lang="en-US" altLang="zh-CN" dirty="0"/>
              <a:t>Census</a:t>
            </a:r>
          </a:p>
          <a:p>
            <a:pPr lvl="2"/>
            <a:r>
              <a:rPr lang="zh-CN" altLang="en-US" dirty="0"/>
              <a:t>                </a:t>
            </a:r>
            <a:r>
              <a:rPr lang="en-US" altLang="zh-CN" dirty="0"/>
              <a:t>2.</a:t>
            </a:r>
            <a:r>
              <a:rPr lang="zh-CN" altLang="en-US" dirty="0"/>
              <a:t> </a:t>
            </a:r>
            <a:r>
              <a:rPr lang="en-US" altLang="zh-CN" dirty="0"/>
              <a:t>Percentage</a:t>
            </a:r>
            <a:r>
              <a:rPr lang="zh-CN" altLang="en-US" dirty="0"/>
              <a:t> </a:t>
            </a:r>
            <a:r>
              <a:rPr lang="en-US" altLang="zh-CN" dirty="0"/>
              <a:t>of</a:t>
            </a:r>
            <a:r>
              <a:rPr lang="zh-CN" altLang="en-US" dirty="0"/>
              <a:t> </a:t>
            </a:r>
            <a:r>
              <a:rPr lang="en-US" altLang="zh-CN" dirty="0"/>
              <a:t>elderly</a:t>
            </a:r>
            <a:r>
              <a:rPr lang="zh-CN" altLang="en-US" dirty="0"/>
              <a:t> </a:t>
            </a:r>
            <a:r>
              <a:rPr lang="en-US" altLang="zh-CN" dirty="0"/>
              <a:t>people</a:t>
            </a:r>
            <a:r>
              <a:rPr lang="zh-CN" altLang="en-US" dirty="0"/>
              <a:t> </a:t>
            </a:r>
            <a:r>
              <a:rPr lang="en-US" altLang="zh-CN" dirty="0"/>
              <a:t>in</a:t>
            </a:r>
            <a:r>
              <a:rPr lang="zh-CN" altLang="en-US" dirty="0"/>
              <a:t> </a:t>
            </a:r>
            <a:r>
              <a:rPr lang="en-US" altLang="zh-CN" dirty="0"/>
              <a:t>each</a:t>
            </a:r>
            <a:r>
              <a:rPr lang="zh-CN" altLang="en-US" dirty="0"/>
              <a:t> </a:t>
            </a:r>
            <a:r>
              <a:rPr lang="en-US" altLang="zh-CN" dirty="0"/>
              <a:t>county</a:t>
            </a:r>
            <a:r>
              <a:rPr lang="zh-CN" altLang="en-US" dirty="0"/>
              <a:t> </a:t>
            </a:r>
            <a:endParaRPr lang="en-US" altLang="zh-CN" dirty="0"/>
          </a:p>
          <a:p>
            <a:pPr lvl="2"/>
            <a:r>
              <a:rPr lang="zh-CN" altLang="en-US" dirty="0"/>
              <a:t>                </a:t>
            </a:r>
            <a:r>
              <a:rPr lang="en-US" altLang="zh-CN" dirty="0"/>
              <a:t>3.</a:t>
            </a:r>
            <a:r>
              <a:rPr lang="zh-CN" altLang="en-US" dirty="0"/>
              <a:t> </a:t>
            </a:r>
            <a:r>
              <a:rPr lang="en-US" altLang="zh-CN" dirty="0"/>
              <a:t>Age</a:t>
            </a:r>
            <a:r>
              <a:rPr lang="zh-CN" altLang="en-US" dirty="0"/>
              <a:t> </a:t>
            </a:r>
            <a:r>
              <a:rPr lang="en-US" altLang="zh-CN" dirty="0"/>
              <a:t>distribution</a:t>
            </a:r>
            <a:r>
              <a:rPr lang="zh-CN" altLang="en-US" dirty="0"/>
              <a:t> </a:t>
            </a:r>
            <a:r>
              <a:rPr lang="en-US" altLang="zh-CN" dirty="0"/>
              <a:t>curve</a:t>
            </a:r>
            <a:r>
              <a:rPr lang="zh-CN" altLang="en-US" dirty="0"/>
              <a:t> </a:t>
            </a:r>
            <a:r>
              <a:rPr lang="en-US" altLang="zh-CN" dirty="0"/>
              <a:t>in</a:t>
            </a:r>
            <a:r>
              <a:rPr lang="zh-CN" altLang="en-US" dirty="0"/>
              <a:t> </a:t>
            </a:r>
            <a:r>
              <a:rPr lang="en-US" altLang="zh-CN" dirty="0"/>
              <a:t>US</a:t>
            </a:r>
          </a:p>
          <a:p>
            <a:pPr lvl="2"/>
            <a:endParaRPr lang="en-US" altLang="zh-CN" dirty="0"/>
          </a:p>
          <a:p>
            <a:pPr marL="285750" lvl="2" indent="-285750">
              <a:buFont typeface="Arial" panose="020B0604020202020204" pitchFamily="34" charset="0"/>
              <a:buChar char="•"/>
            </a:pPr>
            <a:r>
              <a:rPr lang="en-US" altLang="zh-CN" dirty="0"/>
              <a:t>Modeling</a:t>
            </a:r>
            <a:r>
              <a:rPr lang="zh-CN" altLang="en-US" dirty="0"/>
              <a:t> </a:t>
            </a:r>
            <a:r>
              <a:rPr lang="en-US" altLang="zh-CN" dirty="0"/>
              <a:t>method:</a:t>
            </a:r>
          </a:p>
          <a:p>
            <a:pPr lvl="2"/>
            <a:r>
              <a:rPr lang="zh-CN" altLang="en-US" dirty="0"/>
              <a:t>                </a:t>
            </a:r>
            <a:r>
              <a:rPr lang="en-US" altLang="zh-CN" dirty="0"/>
              <a:t>1.</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Model</a:t>
            </a:r>
          </a:p>
          <a:p>
            <a:pPr lvl="2"/>
            <a:r>
              <a:rPr lang="zh-CN" altLang="en-US" dirty="0"/>
              <a:t>                </a:t>
            </a:r>
            <a:r>
              <a:rPr lang="en-US" altLang="zh-CN" dirty="0"/>
              <a:t>2.</a:t>
            </a:r>
            <a:r>
              <a:rPr lang="zh-CN" altLang="en-US" dirty="0"/>
              <a:t> </a:t>
            </a:r>
            <a:r>
              <a:rPr lang="en-US" altLang="zh-CN" dirty="0"/>
              <a:t>Age</a:t>
            </a:r>
            <a:r>
              <a:rPr lang="zh-CN" altLang="en-US" dirty="0"/>
              <a:t> </a:t>
            </a:r>
            <a:r>
              <a:rPr lang="en-US" altLang="zh-CN" dirty="0"/>
              <a:t>Distribution</a:t>
            </a:r>
            <a:r>
              <a:rPr lang="zh-CN" altLang="en-US" dirty="0"/>
              <a:t> </a:t>
            </a:r>
            <a:r>
              <a:rPr lang="en-US" altLang="zh-CN" dirty="0"/>
              <a:t>trend extrapolation</a:t>
            </a:r>
          </a:p>
          <a:p>
            <a:pPr lvl="2"/>
            <a:endParaRPr lang="en-US" altLang="zh-CN" dirty="0"/>
          </a:p>
          <a:p>
            <a:pPr lvl="2"/>
            <a:endParaRPr lang="en-US" altLang="zh-CN" dirty="0"/>
          </a:p>
        </p:txBody>
      </p:sp>
      <p:pic>
        <p:nvPicPr>
          <p:cNvPr id="8" name="Picture 7">
            <a:extLst>
              <a:ext uri="{FF2B5EF4-FFF2-40B4-BE49-F238E27FC236}">
                <a16:creationId xmlns:a16="http://schemas.microsoft.com/office/drawing/2014/main" id="{0EE20E6F-F41A-2647-B21E-6F20AE29C45F}"/>
              </a:ext>
            </a:extLst>
          </p:cNvPr>
          <p:cNvPicPr>
            <a:picLocks noChangeAspect="1"/>
          </p:cNvPicPr>
          <p:nvPr/>
        </p:nvPicPr>
        <p:blipFill>
          <a:blip r:embed="rId3"/>
          <a:stretch>
            <a:fillRect/>
          </a:stretch>
        </p:blipFill>
        <p:spPr>
          <a:xfrm>
            <a:off x="6237857" y="302144"/>
            <a:ext cx="5715000" cy="2857500"/>
          </a:xfrm>
          <a:prstGeom prst="rect">
            <a:avLst/>
          </a:prstGeom>
        </p:spPr>
      </p:pic>
      <p:pic>
        <p:nvPicPr>
          <p:cNvPr id="11" name="Picture 10">
            <a:extLst>
              <a:ext uri="{FF2B5EF4-FFF2-40B4-BE49-F238E27FC236}">
                <a16:creationId xmlns:a16="http://schemas.microsoft.com/office/drawing/2014/main" id="{0BD4CED5-4CE8-A346-93EF-C076E0A5E079}"/>
              </a:ext>
            </a:extLst>
          </p:cNvPr>
          <p:cNvPicPr>
            <a:picLocks noChangeAspect="1"/>
          </p:cNvPicPr>
          <p:nvPr/>
        </p:nvPicPr>
        <p:blipFill>
          <a:blip r:embed="rId4"/>
          <a:stretch>
            <a:fillRect/>
          </a:stretch>
        </p:blipFill>
        <p:spPr>
          <a:xfrm>
            <a:off x="6237857" y="302144"/>
            <a:ext cx="5715000" cy="2857500"/>
          </a:xfrm>
          <a:prstGeom prst="rect">
            <a:avLst/>
          </a:prstGeom>
        </p:spPr>
      </p:pic>
      <p:pic>
        <p:nvPicPr>
          <p:cNvPr id="15" name="Picture 14">
            <a:extLst>
              <a:ext uri="{FF2B5EF4-FFF2-40B4-BE49-F238E27FC236}">
                <a16:creationId xmlns:a16="http://schemas.microsoft.com/office/drawing/2014/main" id="{1C926794-4F5E-D643-B5B9-C2BA97212A7E}"/>
              </a:ext>
            </a:extLst>
          </p:cNvPr>
          <p:cNvPicPr>
            <a:picLocks noChangeAspect="1"/>
          </p:cNvPicPr>
          <p:nvPr/>
        </p:nvPicPr>
        <p:blipFill>
          <a:blip r:embed="rId5"/>
          <a:stretch>
            <a:fillRect/>
          </a:stretch>
        </p:blipFill>
        <p:spPr>
          <a:xfrm>
            <a:off x="6237857" y="307321"/>
            <a:ext cx="5715000" cy="2857500"/>
          </a:xfrm>
          <a:prstGeom prst="rect">
            <a:avLst/>
          </a:prstGeom>
        </p:spPr>
      </p:pic>
      <p:pic>
        <p:nvPicPr>
          <p:cNvPr id="4" name="Picture 3">
            <a:extLst>
              <a:ext uri="{FF2B5EF4-FFF2-40B4-BE49-F238E27FC236}">
                <a16:creationId xmlns:a16="http://schemas.microsoft.com/office/drawing/2014/main" id="{82731627-FF45-C04E-9875-EE955EC8DEB8}"/>
              </a:ext>
            </a:extLst>
          </p:cNvPr>
          <p:cNvPicPr>
            <a:picLocks noChangeAspect="1"/>
          </p:cNvPicPr>
          <p:nvPr/>
        </p:nvPicPr>
        <p:blipFill>
          <a:blip r:embed="rId6"/>
          <a:stretch>
            <a:fillRect/>
          </a:stretch>
        </p:blipFill>
        <p:spPr>
          <a:xfrm>
            <a:off x="6237857" y="302144"/>
            <a:ext cx="5715000" cy="2857500"/>
          </a:xfrm>
          <a:prstGeom prst="rect">
            <a:avLst/>
          </a:prstGeom>
        </p:spPr>
      </p:pic>
      <p:pic>
        <p:nvPicPr>
          <p:cNvPr id="20" name="Picture 19">
            <a:extLst>
              <a:ext uri="{FF2B5EF4-FFF2-40B4-BE49-F238E27FC236}">
                <a16:creationId xmlns:a16="http://schemas.microsoft.com/office/drawing/2014/main" id="{C12D4EC2-9441-1A42-8CC0-4CECF9AD5977}"/>
              </a:ext>
            </a:extLst>
          </p:cNvPr>
          <p:cNvPicPr>
            <a:picLocks noChangeAspect="1"/>
          </p:cNvPicPr>
          <p:nvPr/>
        </p:nvPicPr>
        <p:blipFill>
          <a:blip r:embed="rId7"/>
          <a:stretch>
            <a:fillRect/>
          </a:stretch>
        </p:blipFill>
        <p:spPr>
          <a:xfrm>
            <a:off x="6176642" y="3548537"/>
            <a:ext cx="5715000" cy="2857500"/>
          </a:xfrm>
          <a:prstGeom prst="rect">
            <a:avLst/>
          </a:prstGeom>
        </p:spPr>
      </p:pic>
      <p:pic>
        <p:nvPicPr>
          <p:cNvPr id="22" name="Picture 21">
            <a:extLst>
              <a:ext uri="{FF2B5EF4-FFF2-40B4-BE49-F238E27FC236}">
                <a16:creationId xmlns:a16="http://schemas.microsoft.com/office/drawing/2014/main" id="{371ABB62-1D35-9745-9786-4DFE5F9D320D}"/>
              </a:ext>
            </a:extLst>
          </p:cNvPr>
          <p:cNvPicPr>
            <a:picLocks noChangeAspect="1"/>
          </p:cNvPicPr>
          <p:nvPr/>
        </p:nvPicPr>
        <p:blipFill>
          <a:blip r:embed="rId8"/>
          <a:stretch>
            <a:fillRect/>
          </a:stretch>
        </p:blipFill>
        <p:spPr>
          <a:xfrm>
            <a:off x="6237857" y="3553714"/>
            <a:ext cx="5715000" cy="2857500"/>
          </a:xfrm>
          <a:prstGeom prst="rect">
            <a:avLst/>
          </a:prstGeom>
        </p:spPr>
      </p:pic>
      <p:sp>
        <p:nvSpPr>
          <p:cNvPr id="23" name="TextBox 22">
            <a:extLst>
              <a:ext uri="{FF2B5EF4-FFF2-40B4-BE49-F238E27FC236}">
                <a16:creationId xmlns:a16="http://schemas.microsoft.com/office/drawing/2014/main" id="{50571729-A7F2-6440-9FCF-6F5FBB61E937}"/>
              </a:ext>
            </a:extLst>
          </p:cNvPr>
          <p:cNvSpPr txBox="1"/>
          <p:nvPr/>
        </p:nvSpPr>
        <p:spPr>
          <a:xfrm>
            <a:off x="369044" y="2044005"/>
            <a:ext cx="4998217" cy="1384995"/>
          </a:xfrm>
          <a:prstGeom prst="rect">
            <a:avLst/>
          </a:prstGeom>
          <a:noFill/>
        </p:spPr>
        <p:txBody>
          <a:bodyPr wrap="square" rtlCol="0">
            <a:spAutoFit/>
          </a:bodyPr>
          <a:lstStyle/>
          <a:p>
            <a:r>
              <a:rPr lang="en-US" altLang="zh-CN" b="1" dirty="0"/>
              <a:t>Features</a:t>
            </a:r>
            <a:r>
              <a:rPr lang="en-US" altLang="zh-CN" dirty="0"/>
              <a:t>:</a:t>
            </a:r>
          </a:p>
          <a:p>
            <a:pPr marL="285750" indent="-285750">
              <a:buFont typeface="Arial" panose="020B0604020202020204" pitchFamily="34" charset="0"/>
              <a:buChar char="•"/>
            </a:pPr>
            <a:r>
              <a:rPr lang="en-US" altLang="zh-CN" dirty="0"/>
              <a:t>Average</a:t>
            </a:r>
            <a:r>
              <a:rPr lang="zh-CN" altLang="en-US" dirty="0"/>
              <a:t> </a:t>
            </a:r>
            <a:r>
              <a:rPr lang="en-US" altLang="zh-CN" dirty="0"/>
              <a:t>elderly</a:t>
            </a:r>
            <a:r>
              <a:rPr lang="zh-CN" altLang="en-US" dirty="0"/>
              <a:t> </a:t>
            </a:r>
            <a:r>
              <a:rPr lang="en-US" altLang="zh-CN" dirty="0"/>
              <a:t>population</a:t>
            </a:r>
            <a:r>
              <a:rPr lang="zh-CN" altLang="en-US" dirty="0"/>
              <a:t> </a:t>
            </a:r>
            <a:r>
              <a:rPr lang="en-US" altLang="zh-CN" dirty="0"/>
              <a:t>from</a:t>
            </a:r>
            <a:r>
              <a:rPr lang="zh-CN" altLang="en-US" dirty="0"/>
              <a:t> </a:t>
            </a:r>
            <a:r>
              <a:rPr lang="en-US" altLang="zh-CN" dirty="0"/>
              <a:t>2014,</a:t>
            </a:r>
            <a:r>
              <a:rPr lang="zh-CN" altLang="en-US" dirty="0"/>
              <a:t> </a:t>
            </a:r>
            <a:r>
              <a:rPr lang="en-US" altLang="zh-CN" dirty="0"/>
              <a:t>2019,</a:t>
            </a:r>
            <a:r>
              <a:rPr lang="zh-CN" altLang="en-US" dirty="0"/>
              <a:t> </a:t>
            </a:r>
            <a:r>
              <a:rPr lang="en-US" altLang="zh-CN" dirty="0"/>
              <a:t>2024</a:t>
            </a:r>
            <a:r>
              <a:rPr lang="zh-CN" altLang="en-US" dirty="0"/>
              <a:t> </a:t>
            </a:r>
            <a:r>
              <a:rPr lang="en-US" altLang="zh-CN" dirty="0"/>
              <a:t>and</a:t>
            </a:r>
            <a:r>
              <a:rPr lang="zh-CN" altLang="en-US" dirty="0"/>
              <a:t> </a:t>
            </a:r>
            <a:r>
              <a:rPr lang="en-US" altLang="zh-CN" dirty="0"/>
              <a:t>2029</a:t>
            </a:r>
          </a:p>
          <a:p>
            <a:pPr marL="285750" indent="-285750">
              <a:buFont typeface="Arial" panose="020B0604020202020204" pitchFamily="34" charset="0"/>
              <a:buChar char="•"/>
            </a:pPr>
            <a:r>
              <a:rPr lang="en-US" altLang="zh-CN" dirty="0"/>
              <a:t>Average</a:t>
            </a:r>
            <a:r>
              <a:rPr lang="zh-CN" altLang="en-US" dirty="0"/>
              <a:t> </a:t>
            </a:r>
            <a:r>
              <a:rPr lang="en-US" altLang="zh-CN" dirty="0"/>
              <a:t>elderly</a:t>
            </a:r>
            <a:r>
              <a:rPr lang="zh-CN" altLang="en-US" dirty="0"/>
              <a:t> </a:t>
            </a:r>
            <a:r>
              <a:rPr lang="en-US" altLang="zh-CN" dirty="0"/>
              <a:t>population</a:t>
            </a:r>
            <a:r>
              <a:rPr lang="zh-CN" altLang="en-US" dirty="0"/>
              <a:t> </a:t>
            </a:r>
            <a:r>
              <a:rPr lang="en-US" altLang="zh-CN" dirty="0"/>
              <a:t>density</a:t>
            </a:r>
          </a:p>
          <a:p>
            <a:pPr marL="285750" indent="-285750">
              <a:buFont typeface="Arial" panose="020B0604020202020204" pitchFamily="34" charset="0"/>
              <a:buChar char="•"/>
            </a:pPr>
            <a:r>
              <a:rPr lang="en-US" altLang="zh-CN" dirty="0"/>
              <a:t>Elderly</a:t>
            </a:r>
            <a:r>
              <a:rPr lang="zh-CN" altLang="en-US" dirty="0"/>
              <a:t> </a:t>
            </a:r>
            <a:r>
              <a:rPr lang="en-US" altLang="zh-CN" dirty="0"/>
              <a:t>population</a:t>
            </a:r>
            <a:r>
              <a:rPr lang="zh-CN" altLang="en-US" dirty="0"/>
              <a:t> </a:t>
            </a:r>
            <a:r>
              <a:rPr lang="en-US" altLang="zh-CN" dirty="0"/>
              <a:t>growth</a:t>
            </a:r>
            <a:r>
              <a:rPr lang="zh-CN" altLang="en-US" dirty="0"/>
              <a:t> </a:t>
            </a:r>
            <a:r>
              <a:rPr lang="en-US" altLang="zh-CN" dirty="0"/>
              <a:t>rate</a:t>
            </a:r>
          </a:p>
          <a:p>
            <a:pPr marL="285750" indent="-285750">
              <a:buFont typeface="Arial" panose="020B0604020202020204" pitchFamily="34" charset="0"/>
              <a:buChar char="•"/>
            </a:pPr>
            <a:r>
              <a:rPr lang="en-US" altLang="zh-CN" dirty="0"/>
              <a:t>Elderly</a:t>
            </a:r>
            <a:r>
              <a:rPr lang="zh-CN" altLang="en-US" dirty="0"/>
              <a:t> </a:t>
            </a:r>
            <a:r>
              <a:rPr lang="en-US" altLang="zh-CN" dirty="0"/>
              <a:t>population</a:t>
            </a:r>
            <a:r>
              <a:rPr lang="zh-CN" altLang="en-US" dirty="0"/>
              <a:t> </a:t>
            </a:r>
            <a:r>
              <a:rPr lang="en-US" altLang="zh-CN" dirty="0"/>
              <a:t>growth</a:t>
            </a:r>
            <a:r>
              <a:rPr lang="zh-CN" altLang="en-US" dirty="0"/>
              <a:t> </a:t>
            </a:r>
            <a:r>
              <a:rPr lang="en-US" altLang="zh-CN" dirty="0"/>
              <a:t>number</a:t>
            </a:r>
          </a:p>
        </p:txBody>
      </p:sp>
      <p:sp>
        <p:nvSpPr>
          <p:cNvPr id="24" name="Rectangle 23">
            <a:extLst>
              <a:ext uri="{FF2B5EF4-FFF2-40B4-BE49-F238E27FC236}">
                <a16:creationId xmlns:a16="http://schemas.microsoft.com/office/drawing/2014/main" id="{B4DB1FED-E407-C64A-95A7-1B251DA7B007}"/>
              </a:ext>
            </a:extLst>
          </p:cNvPr>
          <p:cNvSpPr/>
          <p:nvPr/>
        </p:nvSpPr>
        <p:spPr>
          <a:xfrm>
            <a:off x="369044" y="1022601"/>
            <a:ext cx="4844224" cy="523220"/>
          </a:xfrm>
          <a:prstGeom prst="rect">
            <a:avLst/>
          </a:prstGeom>
        </p:spPr>
        <p:txBody>
          <a:bodyPr wrap="square">
            <a:spAutoFit/>
          </a:bodyPr>
          <a:lstStyle/>
          <a:p>
            <a:pPr lvl="2"/>
            <a:r>
              <a:rPr lang="en-US" altLang="zh-CN" i="1" dirty="0"/>
              <a:t>Goal:</a:t>
            </a:r>
            <a:r>
              <a:rPr lang="zh-CN" altLang="en-US" i="1" dirty="0"/>
              <a:t> </a:t>
            </a:r>
            <a:r>
              <a:rPr lang="en-US" altLang="zh-CN" i="1" dirty="0"/>
              <a:t>Target</a:t>
            </a:r>
            <a:r>
              <a:rPr lang="zh-CN" altLang="en-US" i="1" dirty="0"/>
              <a:t> </a:t>
            </a:r>
            <a:r>
              <a:rPr lang="en-US" altLang="zh-CN" i="1" dirty="0"/>
              <a:t>on</a:t>
            </a:r>
            <a:r>
              <a:rPr lang="zh-CN" altLang="en-US" i="1" dirty="0"/>
              <a:t> </a:t>
            </a:r>
            <a:r>
              <a:rPr lang="en-US" altLang="zh-CN" i="1" dirty="0"/>
              <a:t>markets</a:t>
            </a:r>
            <a:r>
              <a:rPr lang="zh-CN" altLang="en-US" i="1" dirty="0"/>
              <a:t> </a:t>
            </a:r>
            <a:r>
              <a:rPr lang="en-US" altLang="zh-CN" i="1" dirty="0"/>
              <a:t>not</a:t>
            </a:r>
            <a:r>
              <a:rPr lang="zh-CN" altLang="en-US" i="1" dirty="0"/>
              <a:t> </a:t>
            </a:r>
            <a:r>
              <a:rPr lang="en-US" altLang="zh-CN" i="1" dirty="0"/>
              <a:t>only</a:t>
            </a:r>
            <a:r>
              <a:rPr lang="zh-CN" altLang="en-US" i="1" dirty="0"/>
              <a:t> </a:t>
            </a:r>
            <a:r>
              <a:rPr lang="en-US" altLang="zh-CN" i="1" dirty="0"/>
              <a:t>have</a:t>
            </a:r>
            <a:r>
              <a:rPr lang="zh-CN" altLang="en-US" i="1" dirty="0"/>
              <a:t> </a:t>
            </a:r>
            <a:r>
              <a:rPr lang="en-US" altLang="zh-CN" i="1" dirty="0"/>
              <a:t>large</a:t>
            </a:r>
            <a:r>
              <a:rPr lang="zh-CN" altLang="en-US" i="1" dirty="0"/>
              <a:t> </a:t>
            </a:r>
            <a:r>
              <a:rPr lang="en-US" altLang="zh-CN" i="1" dirty="0"/>
              <a:t>aging</a:t>
            </a:r>
            <a:r>
              <a:rPr lang="zh-CN" altLang="en-US" i="1" dirty="0"/>
              <a:t> </a:t>
            </a:r>
            <a:r>
              <a:rPr lang="en-US" altLang="zh-CN" i="1" dirty="0"/>
              <a:t>population</a:t>
            </a:r>
            <a:r>
              <a:rPr lang="zh-CN" altLang="en-US" i="1" dirty="0"/>
              <a:t> </a:t>
            </a:r>
            <a:r>
              <a:rPr lang="en-US" altLang="zh-CN" i="1" dirty="0"/>
              <a:t>right</a:t>
            </a:r>
            <a:r>
              <a:rPr lang="zh-CN" altLang="en-US" i="1" dirty="0"/>
              <a:t> </a:t>
            </a:r>
            <a:r>
              <a:rPr lang="en-US" altLang="zh-CN" i="1" dirty="0"/>
              <a:t>now,</a:t>
            </a:r>
            <a:r>
              <a:rPr lang="zh-CN" altLang="en-US" i="1" dirty="0"/>
              <a:t> </a:t>
            </a:r>
            <a:r>
              <a:rPr lang="en-US" altLang="zh-CN" i="1" dirty="0"/>
              <a:t>but</a:t>
            </a:r>
            <a:r>
              <a:rPr lang="zh-CN" altLang="en-US" i="1" dirty="0"/>
              <a:t> </a:t>
            </a:r>
            <a:r>
              <a:rPr lang="en-US" altLang="zh-CN" i="1" dirty="0"/>
              <a:t>also</a:t>
            </a:r>
            <a:r>
              <a:rPr lang="zh-CN" altLang="en-US" i="1" dirty="0"/>
              <a:t> </a:t>
            </a:r>
            <a:r>
              <a:rPr lang="en-US" altLang="zh-CN" i="1" dirty="0"/>
              <a:t>in</a:t>
            </a:r>
            <a:r>
              <a:rPr lang="zh-CN" altLang="en-US" i="1" dirty="0"/>
              <a:t> </a:t>
            </a:r>
            <a:r>
              <a:rPr lang="en-US" altLang="zh-CN" i="1" dirty="0"/>
              <a:t>the</a:t>
            </a:r>
            <a:r>
              <a:rPr lang="zh-CN" altLang="en-US" i="1" dirty="0"/>
              <a:t> </a:t>
            </a:r>
            <a:r>
              <a:rPr lang="en-US" altLang="zh-CN" i="1" dirty="0"/>
              <a:t>future</a:t>
            </a:r>
          </a:p>
        </p:txBody>
      </p:sp>
    </p:spTree>
    <p:extLst>
      <p:ext uri="{BB962C8B-B14F-4D97-AF65-F5344CB8AC3E}">
        <p14:creationId xmlns:p14="http://schemas.microsoft.com/office/powerpoint/2010/main" val="264125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0" y="162046"/>
            <a:ext cx="458683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Elderly</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Population</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p>
          </p:txBody>
        </p:sp>
      </p:grpSp>
      <p:pic>
        <p:nvPicPr>
          <p:cNvPr id="6" name="Picture 5">
            <a:extLst>
              <a:ext uri="{FF2B5EF4-FFF2-40B4-BE49-F238E27FC236}">
                <a16:creationId xmlns:a16="http://schemas.microsoft.com/office/drawing/2014/main" id="{93AB42CF-4295-954E-AA55-4CA17D9E9C4A}"/>
              </a:ext>
            </a:extLst>
          </p:cNvPr>
          <p:cNvPicPr>
            <a:picLocks noChangeAspect="1"/>
          </p:cNvPicPr>
          <p:nvPr/>
        </p:nvPicPr>
        <p:blipFill>
          <a:blip r:embed="rId2"/>
          <a:stretch>
            <a:fillRect/>
          </a:stretch>
        </p:blipFill>
        <p:spPr>
          <a:xfrm>
            <a:off x="6831514" y="1077500"/>
            <a:ext cx="4688240" cy="4622473"/>
          </a:xfrm>
          <a:prstGeom prst="rect">
            <a:avLst/>
          </a:prstGeom>
        </p:spPr>
      </p:pic>
      <p:sp>
        <p:nvSpPr>
          <p:cNvPr id="11" name="TextBox 10">
            <a:extLst>
              <a:ext uri="{FF2B5EF4-FFF2-40B4-BE49-F238E27FC236}">
                <a16:creationId xmlns:a16="http://schemas.microsoft.com/office/drawing/2014/main" id="{3509748B-2D56-F742-809D-10D3CF2D0001}"/>
              </a:ext>
            </a:extLst>
          </p:cNvPr>
          <p:cNvSpPr txBox="1"/>
          <p:nvPr/>
        </p:nvSpPr>
        <p:spPr>
          <a:xfrm>
            <a:off x="323318" y="5403584"/>
            <a:ext cx="7007046" cy="1169551"/>
          </a:xfrm>
          <a:prstGeom prst="rect">
            <a:avLst/>
          </a:prstGeom>
          <a:noFill/>
        </p:spPr>
        <p:txBody>
          <a:bodyPr wrap="none" rtlCol="0">
            <a:spAutoFit/>
          </a:bodyPr>
          <a:lstStyle/>
          <a:p>
            <a:r>
              <a:rPr lang="en-US" altLang="zh-CN" dirty="0"/>
              <a:t>Prediction</a:t>
            </a:r>
            <a:r>
              <a:rPr lang="zh-CN" altLang="en-US" dirty="0"/>
              <a:t> </a:t>
            </a:r>
            <a:r>
              <a:rPr lang="en-US" altLang="zh-CN" dirty="0"/>
              <a:t>Equation</a:t>
            </a:r>
          </a:p>
          <a:p>
            <a:r>
              <a:rPr lang="en-US" altLang="zh-CN" dirty="0"/>
              <a:t>F</a:t>
            </a:r>
            <a:r>
              <a:rPr lang="en-US" dirty="0"/>
              <a:t>uture elderly population</a:t>
            </a:r>
            <a:r>
              <a:rPr lang="zh-CN" altLang="en-US" dirty="0"/>
              <a:t> </a:t>
            </a:r>
            <a:r>
              <a:rPr lang="en-US" altLang="zh-CN" dirty="0"/>
              <a:t>=</a:t>
            </a:r>
            <a:r>
              <a:rPr lang="zh-CN" altLang="en-US" dirty="0"/>
              <a:t> </a:t>
            </a:r>
            <a:endParaRPr lang="en-US" altLang="zh-CN" dirty="0"/>
          </a:p>
          <a:p>
            <a:r>
              <a:rPr lang="en-US" dirty="0"/>
              <a:t>Current elderly population</a:t>
            </a:r>
            <a:r>
              <a:rPr lang="zh-CN" altLang="en-US" dirty="0"/>
              <a:t> *</a:t>
            </a:r>
            <a:r>
              <a:rPr lang="en-US" dirty="0"/>
              <a:t> </a:t>
            </a:r>
            <a:r>
              <a:rPr lang="en-US" altLang="zh-CN" dirty="0"/>
              <a:t>(1-</a:t>
            </a:r>
            <a:r>
              <a:rPr lang="zh-CN" altLang="en-US" dirty="0"/>
              <a:t> </a:t>
            </a:r>
            <a:r>
              <a:rPr lang="en-US" altLang="zh-CN" dirty="0"/>
              <a:t>Cumulative</a:t>
            </a:r>
            <a:r>
              <a:rPr lang="zh-CN" altLang="en-US" dirty="0"/>
              <a:t> </a:t>
            </a:r>
            <a:r>
              <a:rPr lang="en-US" altLang="zh-CN" dirty="0"/>
              <a:t>mortality</a:t>
            </a:r>
            <a:r>
              <a:rPr lang="zh-CN" altLang="en-US" dirty="0"/>
              <a:t> </a:t>
            </a:r>
            <a:r>
              <a:rPr lang="en-US" altLang="zh-CN" dirty="0"/>
              <a:t>rate</a:t>
            </a:r>
            <a:r>
              <a:rPr lang="zh-CN" altLang="en-US" dirty="0"/>
              <a:t> </a:t>
            </a:r>
            <a:r>
              <a:rPr lang="en-US" altLang="zh-CN" dirty="0"/>
              <a:t>of</a:t>
            </a:r>
            <a:r>
              <a:rPr lang="zh-CN" altLang="en-US" dirty="0"/>
              <a:t> </a:t>
            </a:r>
            <a:r>
              <a:rPr lang="en-US" dirty="0"/>
              <a:t>Current elderly </a:t>
            </a:r>
            <a:r>
              <a:rPr lang="en-US" altLang="zh-CN" dirty="0"/>
              <a:t>population)</a:t>
            </a:r>
          </a:p>
          <a:p>
            <a:r>
              <a:rPr lang="zh-CN" altLang="en-US" dirty="0"/>
              <a:t> </a:t>
            </a:r>
            <a:r>
              <a:rPr lang="en-US" dirty="0"/>
              <a:t>+ Newly elderly population</a:t>
            </a:r>
            <a:r>
              <a:rPr lang="zh-CN" altLang="en-US" dirty="0"/>
              <a:t> * </a:t>
            </a:r>
            <a:r>
              <a:rPr lang="en-US" altLang="zh-CN" dirty="0"/>
              <a:t>(1-</a:t>
            </a:r>
            <a:r>
              <a:rPr lang="zh-CN" altLang="en-US" dirty="0"/>
              <a:t> </a:t>
            </a:r>
            <a:r>
              <a:rPr lang="en-US" dirty="0"/>
              <a:t>Newly elderly </a:t>
            </a:r>
            <a:r>
              <a:rPr lang="en-US" altLang="zh-CN" dirty="0"/>
              <a:t>mortality)</a:t>
            </a:r>
            <a:endParaRPr lang="en-US" dirty="0"/>
          </a:p>
          <a:p>
            <a:endParaRPr lang="en-CN" dirty="0"/>
          </a:p>
        </p:txBody>
      </p:sp>
      <p:sp>
        <p:nvSpPr>
          <p:cNvPr id="2" name="TextBox 1">
            <a:extLst>
              <a:ext uri="{FF2B5EF4-FFF2-40B4-BE49-F238E27FC236}">
                <a16:creationId xmlns:a16="http://schemas.microsoft.com/office/drawing/2014/main" id="{E7126232-258B-AB44-A6CB-6ABA63470D9C}"/>
              </a:ext>
            </a:extLst>
          </p:cNvPr>
          <p:cNvSpPr txBox="1"/>
          <p:nvPr/>
        </p:nvSpPr>
        <p:spPr>
          <a:xfrm>
            <a:off x="457200" y="1307013"/>
            <a:ext cx="5219205" cy="1815882"/>
          </a:xfrm>
          <a:prstGeom prst="rect">
            <a:avLst/>
          </a:prstGeom>
          <a:noFill/>
        </p:spPr>
        <p:txBody>
          <a:bodyPr wrap="square" rtlCol="0">
            <a:spAutoFit/>
          </a:bodyPr>
          <a:lstStyle/>
          <a:p>
            <a:r>
              <a:rPr lang="en-US" altLang="zh-CN" b="1" dirty="0"/>
              <a:t>Step1.</a:t>
            </a:r>
            <a:r>
              <a:rPr lang="zh-CN" altLang="en-US" b="1" dirty="0"/>
              <a:t> </a:t>
            </a:r>
            <a:r>
              <a:rPr lang="en-US" altLang="zh-CN" b="1" dirty="0"/>
              <a:t>Mortality</a:t>
            </a:r>
            <a:r>
              <a:rPr lang="zh-CN" altLang="en-US" b="1" dirty="0"/>
              <a:t> </a:t>
            </a:r>
            <a:r>
              <a:rPr lang="en-US" altLang="zh-CN" b="1" dirty="0"/>
              <a:t>Rate</a:t>
            </a:r>
          </a:p>
          <a:p>
            <a:pPr marL="285750" indent="-285750">
              <a:buFont typeface="Arial" panose="020B0604020202020204" pitchFamily="34" charset="0"/>
              <a:buChar char="•"/>
            </a:pPr>
            <a:r>
              <a:rPr lang="en-US" altLang="zh-CN" dirty="0"/>
              <a:t>Model:</a:t>
            </a:r>
            <a:r>
              <a:rPr lang="zh-CN" altLang="en-US" dirty="0"/>
              <a:t> </a:t>
            </a:r>
            <a:r>
              <a:rPr lang="en-US" altLang="zh-CN" dirty="0"/>
              <a:t>Linear</a:t>
            </a:r>
            <a:r>
              <a:rPr lang="zh-CN" altLang="en-US" dirty="0"/>
              <a:t> </a:t>
            </a:r>
            <a:r>
              <a:rPr lang="en-US" altLang="zh-CN" dirty="0"/>
              <a:t>regression</a:t>
            </a:r>
            <a:r>
              <a:rPr lang="zh-CN" altLang="en-US" dirty="0"/>
              <a:t> </a:t>
            </a:r>
            <a:r>
              <a:rPr lang="en-US" altLang="zh-CN" dirty="0"/>
              <a:t>model</a:t>
            </a:r>
          </a:p>
          <a:p>
            <a:pPr marL="285750" indent="-285750">
              <a:buFont typeface="Arial" panose="020B0604020202020204" pitchFamily="34" charset="0"/>
              <a:buChar char="•"/>
            </a:pPr>
            <a:r>
              <a:rPr lang="en-US" altLang="zh-CN" dirty="0"/>
              <a:t>Dataset:</a:t>
            </a:r>
            <a:r>
              <a:rPr lang="zh-CN" altLang="en-US" dirty="0"/>
              <a:t> </a:t>
            </a:r>
            <a:r>
              <a:rPr lang="en-US" altLang="zh-CN" dirty="0"/>
              <a:t>US</a:t>
            </a:r>
            <a:r>
              <a:rPr lang="zh-CN" altLang="en-US" dirty="0"/>
              <a:t> </a:t>
            </a:r>
            <a:r>
              <a:rPr lang="en-US" altLang="zh-CN" dirty="0"/>
              <a:t>population</a:t>
            </a:r>
            <a:r>
              <a:rPr lang="zh-CN" altLang="en-US" dirty="0"/>
              <a:t> </a:t>
            </a:r>
            <a:r>
              <a:rPr lang="en-US" altLang="zh-CN" dirty="0"/>
              <a:t>distribution</a:t>
            </a:r>
            <a:r>
              <a:rPr lang="zh-CN" altLang="en-US" dirty="0"/>
              <a:t> </a:t>
            </a:r>
            <a:r>
              <a:rPr lang="en-US" altLang="zh-CN" dirty="0"/>
              <a:t>dataset</a:t>
            </a:r>
            <a:r>
              <a:rPr lang="zh-CN" altLang="en-US" dirty="0"/>
              <a:t> </a:t>
            </a:r>
            <a:endParaRPr lang="en-US" altLang="zh-CN" dirty="0"/>
          </a:p>
          <a:p>
            <a:pPr marL="285750" indent="-285750">
              <a:buFont typeface="Arial" panose="020B0604020202020204" pitchFamily="34" charset="0"/>
              <a:buChar char="•"/>
            </a:pPr>
            <a:r>
              <a:rPr lang="en-US" altLang="zh-CN" dirty="0"/>
              <a:t>For</a:t>
            </a:r>
            <a:r>
              <a:rPr lang="zh-CN" altLang="en-US" dirty="0"/>
              <a:t> </a:t>
            </a:r>
            <a:r>
              <a:rPr lang="en-US" altLang="zh-CN" dirty="0"/>
              <a:t>Example,</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predict</a:t>
            </a:r>
            <a:r>
              <a:rPr lang="zh-CN" altLang="en-US" dirty="0"/>
              <a:t> </a:t>
            </a:r>
            <a:r>
              <a:rPr lang="en-US" altLang="zh-CN" dirty="0"/>
              <a:t>mortality</a:t>
            </a:r>
            <a:r>
              <a:rPr lang="zh-CN" altLang="en-US" dirty="0"/>
              <a:t> </a:t>
            </a:r>
            <a:r>
              <a:rPr lang="en-US" altLang="zh-CN" dirty="0"/>
              <a:t>rate of 65-year-old population after 5 years.</a:t>
            </a:r>
            <a:r>
              <a:rPr lang="zh-CN" altLang="en-US" dirty="0"/>
              <a:t> </a:t>
            </a:r>
            <a:r>
              <a:rPr lang="en-US" altLang="zh-CN" dirty="0"/>
              <a:t>So</a:t>
            </a:r>
            <a:r>
              <a:rPr lang="zh-CN" altLang="en-US" dirty="0"/>
              <a:t> </a:t>
            </a:r>
            <a:r>
              <a:rPr lang="en-US" altLang="zh-CN" dirty="0"/>
              <a:t>X</a:t>
            </a:r>
            <a:r>
              <a:rPr lang="zh-CN" altLang="en-US" dirty="0"/>
              <a:t> </a:t>
            </a:r>
            <a:r>
              <a:rPr lang="en-US" altLang="zh-CN" dirty="0"/>
              <a:t>is</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older</a:t>
            </a:r>
            <a:r>
              <a:rPr lang="zh-CN" altLang="en-US" dirty="0"/>
              <a:t> </a:t>
            </a:r>
            <a:r>
              <a:rPr lang="en-US" altLang="zh-CN" dirty="0"/>
              <a:t>than</a:t>
            </a:r>
            <a:r>
              <a:rPr lang="zh-CN" altLang="en-US" dirty="0"/>
              <a:t> </a:t>
            </a:r>
            <a:r>
              <a:rPr lang="en-US" altLang="zh-CN" dirty="0"/>
              <a:t>65</a:t>
            </a:r>
            <a:r>
              <a:rPr lang="zh-CN" altLang="en-US" dirty="0"/>
              <a:t> </a:t>
            </a:r>
            <a:r>
              <a:rPr lang="en-US" altLang="zh-CN" dirty="0"/>
              <a:t>in</a:t>
            </a:r>
            <a:r>
              <a:rPr lang="zh-CN" altLang="en-US" dirty="0"/>
              <a:t> </a:t>
            </a:r>
            <a:r>
              <a:rPr lang="en-US" altLang="zh-CN" dirty="0"/>
              <a:t>2014,</a:t>
            </a:r>
            <a:r>
              <a:rPr lang="zh-CN" altLang="en-US" dirty="0"/>
              <a:t> </a:t>
            </a:r>
            <a:r>
              <a:rPr lang="en-US" altLang="zh-CN" dirty="0"/>
              <a:t>Y</a:t>
            </a:r>
            <a:r>
              <a:rPr lang="zh-CN" altLang="en-US" dirty="0"/>
              <a:t> </a:t>
            </a:r>
            <a:r>
              <a:rPr lang="en-US" altLang="zh-CN" dirty="0"/>
              <a:t>is</a:t>
            </a:r>
            <a:r>
              <a:rPr lang="zh-CN" altLang="en-US" dirty="0"/>
              <a:t> </a:t>
            </a:r>
            <a:r>
              <a:rPr lang="en-US" altLang="zh-CN" dirty="0"/>
              <a:t>the</a:t>
            </a:r>
            <a:r>
              <a:rPr lang="zh-CN" altLang="en-US" dirty="0"/>
              <a:t> </a:t>
            </a:r>
            <a:r>
              <a:rPr lang="en-US" altLang="zh-CN" dirty="0"/>
              <a:t>distribution</a:t>
            </a:r>
            <a:r>
              <a:rPr lang="zh-CN" altLang="en-US" dirty="0"/>
              <a:t> </a:t>
            </a:r>
            <a:r>
              <a:rPr lang="en-US" altLang="zh-CN" dirty="0"/>
              <a:t>older</a:t>
            </a:r>
            <a:r>
              <a:rPr lang="zh-CN" altLang="en-US" dirty="0"/>
              <a:t> </a:t>
            </a:r>
            <a:r>
              <a:rPr lang="en-US" altLang="zh-CN" dirty="0"/>
              <a:t>than</a:t>
            </a:r>
            <a:r>
              <a:rPr lang="zh-CN" altLang="en-US" dirty="0"/>
              <a:t> </a:t>
            </a:r>
            <a:r>
              <a:rPr lang="en-US" altLang="zh-CN" dirty="0"/>
              <a:t>70</a:t>
            </a:r>
            <a:r>
              <a:rPr lang="zh-CN" altLang="en-US" dirty="0"/>
              <a:t> </a:t>
            </a:r>
            <a:r>
              <a:rPr lang="en-US" altLang="zh-CN" dirty="0"/>
              <a:t>in</a:t>
            </a:r>
            <a:r>
              <a:rPr lang="zh-CN" altLang="en-US" dirty="0"/>
              <a:t> </a:t>
            </a:r>
            <a:r>
              <a:rPr lang="en-US" altLang="zh-CN" dirty="0"/>
              <a:t>2019.</a:t>
            </a:r>
            <a:r>
              <a:rPr lang="zh-CN" altLang="en-US" dirty="0"/>
              <a:t> </a:t>
            </a:r>
            <a:r>
              <a:rPr lang="en-US" altLang="zh-CN" dirty="0"/>
              <a:t>Get</a:t>
            </a:r>
            <a:r>
              <a:rPr lang="zh-CN" altLang="en-US" dirty="0"/>
              <a:t> </a:t>
            </a:r>
            <a:r>
              <a:rPr lang="en-US" altLang="zh-CN" dirty="0"/>
              <a:t>the</a:t>
            </a:r>
            <a:r>
              <a:rPr lang="zh-CN" altLang="en-US" dirty="0"/>
              <a:t> </a:t>
            </a:r>
            <a:r>
              <a:rPr lang="en-US" altLang="zh-CN" dirty="0"/>
              <a:t>mortality</a:t>
            </a:r>
            <a:r>
              <a:rPr lang="zh-CN" altLang="en-US" dirty="0"/>
              <a:t> </a:t>
            </a:r>
            <a:r>
              <a:rPr lang="en-US" altLang="zh-CN" dirty="0"/>
              <a:t>rate</a:t>
            </a:r>
            <a:r>
              <a:rPr lang="zh-CN" altLang="en-US" dirty="0"/>
              <a:t> </a:t>
            </a:r>
            <a:r>
              <a:rPr lang="en-US" altLang="zh-CN" dirty="0"/>
              <a:t>by</a:t>
            </a:r>
            <a:r>
              <a:rPr lang="zh-CN" altLang="en-US" dirty="0"/>
              <a:t> </a:t>
            </a:r>
            <a:r>
              <a:rPr lang="en-US" altLang="zh-CN" dirty="0"/>
              <a:t>calculating</a:t>
            </a:r>
            <a:r>
              <a:rPr lang="zh-CN" altLang="en-US" dirty="0"/>
              <a:t> </a:t>
            </a:r>
            <a:r>
              <a:rPr lang="en-US" altLang="zh-CN" dirty="0"/>
              <a:t>LR</a:t>
            </a:r>
            <a:r>
              <a:rPr lang="zh-CN" altLang="en-US" dirty="0"/>
              <a:t> </a:t>
            </a:r>
            <a:r>
              <a:rPr lang="en-US" altLang="zh-CN" dirty="0"/>
              <a:t>model</a:t>
            </a:r>
            <a:r>
              <a:rPr lang="zh-CN" altLang="en-US" dirty="0"/>
              <a:t> </a:t>
            </a:r>
            <a:r>
              <a:rPr lang="en-US" altLang="zh-CN" dirty="0"/>
              <a:t>coefficient</a:t>
            </a:r>
            <a:endParaRPr lang="en-CN" dirty="0"/>
          </a:p>
          <a:p>
            <a:pPr marL="285750" indent="-285750">
              <a:buFont typeface="Arial" panose="020B0604020202020204" pitchFamily="34" charset="0"/>
              <a:buChar char="•"/>
            </a:pPr>
            <a:endParaRPr lang="en-US" altLang="zh-CN" dirty="0"/>
          </a:p>
        </p:txBody>
      </p:sp>
      <p:sp>
        <p:nvSpPr>
          <p:cNvPr id="5" name="TextBox 4">
            <a:extLst>
              <a:ext uri="{FF2B5EF4-FFF2-40B4-BE49-F238E27FC236}">
                <a16:creationId xmlns:a16="http://schemas.microsoft.com/office/drawing/2014/main" id="{82A2AB07-1BE8-154B-9970-CB340E639805}"/>
              </a:ext>
            </a:extLst>
          </p:cNvPr>
          <p:cNvSpPr txBox="1"/>
          <p:nvPr/>
        </p:nvSpPr>
        <p:spPr>
          <a:xfrm>
            <a:off x="8037341" y="1019832"/>
            <a:ext cx="2276585" cy="307777"/>
          </a:xfrm>
          <a:prstGeom prst="rect">
            <a:avLst/>
          </a:prstGeom>
          <a:noFill/>
        </p:spPr>
        <p:txBody>
          <a:bodyPr wrap="none" rtlCol="0">
            <a:spAutoFit/>
          </a:bodyPr>
          <a:lstStyle/>
          <a:p>
            <a:r>
              <a:rPr lang="en-US" altLang="zh-CN" dirty="0"/>
              <a:t>US</a:t>
            </a:r>
            <a:r>
              <a:rPr lang="zh-CN" altLang="en-US" dirty="0"/>
              <a:t> </a:t>
            </a:r>
            <a:r>
              <a:rPr lang="en-US" altLang="zh-CN" dirty="0"/>
              <a:t>Population</a:t>
            </a:r>
            <a:r>
              <a:rPr lang="zh-CN" altLang="en-US" dirty="0"/>
              <a:t> </a:t>
            </a:r>
            <a:r>
              <a:rPr lang="en-US" altLang="zh-CN" dirty="0"/>
              <a:t>Distribution</a:t>
            </a:r>
            <a:endParaRPr lang="en-CN" dirty="0"/>
          </a:p>
        </p:txBody>
      </p:sp>
      <p:sp>
        <p:nvSpPr>
          <p:cNvPr id="7" name="TextBox 6">
            <a:extLst>
              <a:ext uri="{FF2B5EF4-FFF2-40B4-BE49-F238E27FC236}">
                <a16:creationId xmlns:a16="http://schemas.microsoft.com/office/drawing/2014/main" id="{FBFD13E4-6140-A748-A4B6-5B200FEDC4B1}"/>
              </a:ext>
            </a:extLst>
          </p:cNvPr>
          <p:cNvSpPr txBox="1"/>
          <p:nvPr/>
        </p:nvSpPr>
        <p:spPr>
          <a:xfrm>
            <a:off x="457200" y="3388736"/>
            <a:ext cx="6086104" cy="1600438"/>
          </a:xfrm>
          <a:prstGeom prst="rect">
            <a:avLst/>
          </a:prstGeom>
          <a:noFill/>
        </p:spPr>
        <p:txBody>
          <a:bodyPr wrap="square" rtlCol="0">
            <a:spAutoFit/>
          </a:bodyPr>
          <a:lstStyle/>
          <a:p>
            <a:r>
              <a:rPr lang="en-US" altLang="zh-CN" b="1" dirty="0"/>
              <a:t>Step2.</a:t>
            </a:r>
            <a:r>
              <a:rPr lang="zh-CN" altLang="en-US" b="1" dirty="0"/>
              <a:t> </a:t>
            </a:r>
            <a:r>
              <a:rPr lang="en-US" altLang="zh-CN" b="1" dirty="0"/>
              <a:t>Elderly</a:t>
            </a:r>
            <a:r>
              <a:rPr lang="zh-CN" altLang="en-US" b="1" dirty="0"/>
              <a:t> </a:t>
            </a:r>
            <a:r>
              <a:rPr lang="en-US" altLang="zh-CN" b="1" dirty="0"/>
              <a:t>Population</a:t>
            </a:r>
            <a:endParaRPr lang="en-CN" altLang="zh-CN" b="1" dirty="0"/>
          </a:p>
          <a:p>
            <a:pPr marL="285750" indent="-285750">
              <a:buFont typeface="Arial" panose="020B0604020202020204" pitchFamily="34" charset="0"/>
              <a:buChar char="•"/>
            </a:pPr>
            <a:r>
              <a:rPr lang="en-US" altLang="zh-CN" dirty="0"/>
              <a:t>Model:</a:t>
            </a:r>
            <a:r>
              <a:rPr lang="zh-CN" altLang="en-US" dirty="0"/>
              <a:t> </a:t>
            </a:r>
            <a:r>
              <a:rPr lang="en-US" altLang="zh-CN" dirty="0"/>
              <a:t>Age</a:t>
            </a:r>
            <a:r>
              <a:rPr lang="zh-CN" altLang="en-US" dirty="0"/>
              <a:t> </a:t>
            </a:r>
            <a:r>
              <a:rPr lang="en-US" altLang="zh-CN" dirty="0"/>
              <a:t>Distribution</a:t>
            </a:r>
            <a:r>
              <a:rPr lang="zh-CN" altLang="en-US" dirty="0"/>
              <a:t> </a:t>
            </a:r>
            <a:r>
              <a:rPr lang="en-US" altLang="zh-CN" dirty="0"/>
              <a:t>trend extrapolation</a:t>
            </a:r>
          </a:p>
          <a:p>
            <a:pPr marL="285750" indent="-285750">
              <a:buFont typeface="Arial" panose="020B0604020202020204" pitchFamily="34" charset="0"/>
              <a:buChar char="•"/>
            </a:pPr>
            <a:r>
              <a:rPr lang="en-US" altLang="zh-CN" dirty="0"/>
              <a:t>Datasets:</a:t>
            </a:r>
            <a:r>
              <a:rPr lang="zh-CN" altLang="en-US" dirty="0"/>
              <a:t> </a:t>
            </a:r>
            <a:r>
              <a:rPr lang="en-US" altLang="zh-CN" dirty="0"/>
              <a:t>Elderly</a:t>
            </a:r>
            <a:r>
              <a:rPr lang="zh-CN" altLang="en-US" dirty="0"/>
              <a:t> </a:t>
            </a:r>
            <a:r>
              <a:rPr lang="en-US" altLang="zh-CN" dirty="0"/>
              <a:t>population</a:t>
            </a:r>
            <a:r>
              <a:rPr lang="zh-CN" altLang="en-US" dirty="0"/>
              <a:t> </a:t>
            </a:r>
            <a:r>
              <a:rPr lang="en-US" altLang="zh-CN" dirty="0"/>
              <a:t>in</a:t>
            </a:r>
            <a:r>
              <a:rPr lang="zh-CN" altLang="en-US" dirty="0"/>
              <a:t> </a:t>
            </a:r>
            <a:r>
              <a:rPr lang="en-US" altLang="zh-CN" dirty="0"/>
              <a:t>each</a:t>
            </a:r>
            <a:r>
              <a:rPr lang="zh-CN" altLang="en-US" dirty="0"/>
              <a:t> </a:t>
            </a:r>
            <a:r>
              <a:rPr lang="en-US" altLang="zh-CN" dirty="0"/>
              <a:t>county</a:t>
            </a:r>
            <a:endParaRPr lang="en-CN" altLang="zh-CN" dirty="0"/>
          </a:p>
          <a:p>
            <a:pPr marL="285750" indent="-285750">
              <a:buFont typeface="Arial" panose="020B0604020202020204" pitchFamily="34" charset="0"/>
              <a:buChar char="•"/>
            </a:pPr>
            <a:r>
              <a:rPr lang="en-US" altLang="zh-CN" dirty="0"/>
              <a:t>For</a:t>
            </a:r>
            <a:r>
              <a:rPr lang="zh-CN" altLang="en-US" dirty="0"/>
              <a:t> </a:t>
            </a:r>
            <a:r>
              <a:rPr lang="en-US" altLang="zh-CN" dirty="0"/>
              <a:t>example,</a:t>
            </a:r>
            <a:r>
              <a:rPr lang="zh-CN" altLang="en-US" dirty="0"/>
              <a:t> </a:t>
            </a:r>
            <a:r>
              <a:rPr lang="en-US" dirty="0"/>
              <a:t>In 2019, people aged 55-64 in the original data became 60-69. According to the age distribution curve, it can be assumed that 40% enter 65+. </a:t>
            </a:r>
            <a:r>
              <a:rPr lang="en-US" altLang="zh-CN" dirty="0"/>
              <a:t>By</a:t>
            </a:r>
            <a:r>
              <a:rPr lang="zh-CN" altLang="en-US" dirty="0"/>
              <a:t> </a:t>
            </a:r>
            <a:r>
              <a:rPr lang="en-US" altLang="zh-CN" dirty="0"/>
              <a:t>using</a:t>
            </a:r>
            <a:r>
              <a:rPr lang="zh-CN" altLang="en-US" dirty="0"/>
              <a:t> </a:t>
            </a:r>
            <a:r>
              <a:rPr lang="en-US" altLang="zh-CN" dirty="0"/>
              <a:t>mortality</a:t>
            </a:r>
            <a:r>
              <a:rPr lang="zh-CN" altLang="en-US" dirty="0"/>
              <a:t> </a:t>
            </a:r>
            <a:r>
              <a:rPr lang="en-US" altLang="zh-CN" dirty="0"/>
              <a:t>rate</a:t>
            </a:r>
            <a:r>
              <a:rPr lang="zh-CN" altLang="en-US" dirty="0"/>
              <a:t> </a:t>
            </a:r>
            <a:r>
              <a:rPr lang="en-US" altLang="zh-CN" dirty="0"/>
              <a:t>from</a:t>
            </a:r>
            <a:r>
              <a:rPr lang="zh-CN" altLang="en-US" dirty="0"/>
              <a:t> </a:t>
            </a:r>
            <a:r>
              <a:rPr lang="en-US" altLang="zh-CN" dirty="0"/>
              <a:t>step1,</a:t>
            </a:r>
            <a:r>
              <a:rPr lang="zh-CN" altLang="en-US" dirty="0"/>
              <a:t> </a:t>
            </a:r>
            <a:r>
              <a:rPr lang="en-US" altLang="zh-CN" dirty="0"/>
              <a:t>we</a:t>
            </a:r>
            <a:r>
              <a:rPr lang="zh-CN" altLang="en-US" dirty="0"/>
              <a:t> </a:t>
            </a:r>
            <a:r>
              <a:rPr lang="en-US" altLang="zh-CN" dirty="0"/>
              <a:t>can</a:t>
            </a:r>
            <a:r>
              <a:rPr lang="zh-CN" altLang="en-US" dirty="0"/>
              <a:t> </a:t>
            </a:r>
            <a:r>
              <a:rPr lang="en-US" altLang="zh-CN" dirty="0"/>
              <a:t>get</a:t>
            </a:r>
            <a:r>
              <a:rPr lang="zh-CN" altLang="en-US" dirty="0"/>
              <a:t> </a:t>
            </a:r>
            <a:r>
              <a:rPr lang="en-US" altLang="zh-CN" dirty="0"/>
              <a:t>the</a:t>
            </a:r>
            <a:r>
              <a:rPr lang="zh-CN" altLang="en-US" dirty="0"/>
              <a:t> </a:t>
            </a:r>
            <a:r>
              <a:rPr lang="en-US" altLang="zh-CN" dirty="0"/>
              <a:t>future</a:t>
            </a:r>
            <a:r>
              <a:rPr lang="zh-CN" altLang="en-US" dirty="0"/>
              <a:t> </a:t>
            </a:r>
            <a:r>
              <a:rPr lang="en-US" altLang="zh-CN" dirty="0"/>
              <a:t>elderly</a:t>
            </a:r>
            <a:r>
              <a:rPr lang="zh-CN" altLang="en-US" dirty="0"/>
              <a:t> </a:t>
            </a:r>
            <a:r>
              <a:rPr lang="en-US" altLang="zh-CN" dirty="0"/>
              <a:t>population.</a:t>
            </a:r>
            <a:endParaRPr lang="en-US" dirty="0"/>
          </a:p>
        </p:txBody>
      </p:sp>
    </p:spTree>
    <p:extLst>
      <p:ext uri="{BB962C8B-B14F-4D97-AF65-F5344CB8AC3E}">
        <p14:creationId xmlns:p14="http://schemas.microsoft.com/office/powerpoint/2010/main" val="317791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0" y="162046"/>
            <a:ext cx="5404338"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Facility</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and</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Clinical</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Providers</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5" name="TextBox 14">
            <a:extLst>
              <a:ext uri="{FF2B5EF4-FFF2-40B4-BE49-F238E27FC236}">
                <a16:creationId xmlns:a16="http://schemas.microsoft.com/office/drawing/2014/main" id="{75281533-4D86-5942-928B-CFBE0D6016E3}"/>
              </a:ext>
            </a:extLst>
          </p:cNvPr>
          <p:cNvSpPr txBox="1"/>
          <p:nvPr/>
        </p:nvSpPr>
        <p:spPr>
          <a:xfrm>
            <a:off x="411884" y="1396524"/>
            <a:ext cx="4032738" cy="1815882"/>
          </a:xfrm>
          <a:prstGeom prst="rect">
            <a:avLst/>
          </a:prstGeom>
          <a:noFill/>
        </p:spPr>
        <p:txBody>
          <a:bodyPr wrap="square" rtlCol="0">
            <a:spAutoFit/>
          </a:bodyPr>
          <a:lstStyle/>
          <a:p>
            <a:r>
              <a:rPr lang="en-US" altLang="zh-CN" b="1" dirty="0"/>
              <a:t>Features</a:t>
            </a:r>
            <a:endParaRPr lang="en-US" altLang="zh-CN" dirty="0"/>
          </a:p>
          <a:p>
            <a:pPr marL="285750" indent="-285750">
              <a:buFont typeface="Arial" panose="020B0604020202020204" pitchFamily="34" charset="0"/>
              <a:buChar char="•"/>
            </a:pPr>
            <a:r>
              <a:rPr lang="en-US" altLang="zh-CN" dirty="0"/>
              <a:t>Patients</a:t>
            </a:r>
            <a:r>
              <a:rPr lang="zh-CN" altLang="en-US" dirty="0"/>
              <a:t> </a:t>
            </a:r>
            <a:r>
              <a:rPr lang="en-US" altLang="zh-CN" dirty="0"/>
              <a:t>vs</a:t>
            </a:r>
            <a:r>
              <a:rPr lang="zh-CN" altLang="en-US" dirty="0"/>
              <a:t> </a:t>
            </a:r>
            <a:r>
              <a:rPr lang="en-US" altLang="zh-CN" dirty="0"/>
              <a:t>primary care physicians ratio</a:t>
            </a:r>
          </a:p>
          <a:p>
            <a:r>
              <a:rPr lang="zh-CN" altLang="en-US" dirty="0"/>
              <a:t>         ○ </a:t>
            </a:r>
            <a:r>
              <a:rPr lang="en-US" altLang="zh-CN" dirty="0"/>
              <a:t>Represents the number of individuals </a:t>
            </a:r>
            <a:r>
              <a:rPr lang="zh-CN" altLang="en-US" dirty="0"/>
              <a:t>      </a:t>
            </a:r>
            <a:endParaRPr lang="en-US" altLang="zh-CN" dirty="0"/>
          </a:p>
          <a:p>
            <a:r>
              <a:rPr lang="zh-CN" altLang="en-US" dirty="0"/>
              <a:t>            </a:t>
            </a:r>
            <a:r>
              <a:rPr lang="en-US" altLang="zh-CN" dirty="0"/>
              <a:t>served by one physician in a county</a:t>
            </a:r>
          </a:p>
          <a:p>
            <a:r>
              <a:rPr lang="zh-CN" altLang="en-US" dirty="0"/>
              <a:t>         ○ </a:t>
            </a:r>
            <a:r>
              <a:rPr lang="en-US" altLang="zh-CN" dirty="0"/>
              <a:t>Higher</a:t>
            </a:r>
            <a:r>
              <a:rPr lang="zh-CN" altLang="en-US" dirty="0"/>
              <a:t> </a:t>
            </a:r>
            <a:r>
              <a:rPr lang="en-US" altLang="zh-CN" dirty="0"/>
              <a:t>ratio,</a:t>
            </a:r>
            <a:r>
              <a:rPr lang="zh-CN" altLang="en-US" dirty="0"/>
              <a:t> </a:t>
            </a:r>
            <a:r>
              <a:rPr lang="en-US" altLang="zh-CN" dirty="0"/>
              <a:t>less</a:t>
            </a:r>
            <a:r>
              <a:rPr lang="zh-CN" altLang="en-US" dirty="0"/>
              <a:t> </a:t>
            </a:r>
            <a:r>
              <a:rPr lang="en-US" altLang="zh-CN" dirty="0"/>
              <a:t>available</a:t>
            </a:r>
            <a:r>
              <a:rPr lang="zh-CN" altLang="en-US" dirty="0"/>
              <a:t> </a:t>
            </a:r>
            <a:r>
              <a:rPr lang="en-US" altLang="zh-CN" dirty="0"/>
              <a:t>primary</a:t>
            </a:r>
            <a:r>
              <a:rPr lang="zh-CN" altLang="en-US" dirty="0"/>
              <a:t> </a:t>
            </a:r>
            <a:r>
              <a:rPr lang="en-US" altLang="zh-CN" dirty="0"/>
              <a:t>care</a:t>
            </a:r>
          </a:p>
          <a:p>
            <a:r>
              <a:rPr lang="zh-CN" altLang="en-US" dirty="0"/>
              <a:t>            </a:t>
            </a:r>
            <a:r>
              <a:rPr lang="en-US" altLang="zh-CN" dirty="0"/>
              <a:t>resources</a:t>
            </a:r>
            <a:r>
              <a:rPr lang="zh-CN" altLang="en-US" dirty="0"/>
              <a:t> </a:t>
            </a:r>
            <a:r>
              <a:rPr lang="en-US" altLang="zh-CN" dirty="0"/>
              <a:t>in</a:t>
            </a:r>
            <a:r>
              <a:rPr lang="zh-CN" altLang="en-US" dirty="0"/>
              <a:t> </a:t>
            </a:r>
            <a:r>
              <a:rPr lang="en-US" altLang="zh-CN" dirty="0"/>
              <a:t>this</a:t>
            </a:r>
            <a:r>
              <a:rPr lang="zh-CN" altLang="en-US" dirty="0"/>
              <a:t> </a:t>
            </a:r>
            <a:r>
              <a:rPr lang="en-US" altLang="zh-CN" dirty="0"/>
              <a:t>area</a:t>
            </a:r>
          </a:p>
          <a:p>
            <a:pPr marL="285750" indent="-285750">
              <a:buFont typeface="Arial" panose="020B0604020202020204" pitchFamily="34" charset="0"/>
              <a:buChar char="•"/>
            </a:pPr>
            <a:r>
              <a:rPr lang="en-US" altLang="zh-CN" dirty="0"/>
              <a:t>Patients</a:t>
            </a:r>
            <a:r>
              <a:rPr lang="zh-CN" altLang="en-US" dirty="0"/>
              <a:t> </a:t>
            </a:r>
            <a:r>
              <a:rPr lang="en-US" altLang="zh-CN" dirty="0"/>
              <a:t>vs</a:t>
            </a:r>
            <a:r>
              <a:rPr lang="zh-CN" altLang="en-US" dirty="0"/>
              <a:t> </a:t>
            </a:r>
            <a:r>
              <a:rPr lang="en-US" altLang="zh-CN" dirty="0"/>
              <a:t>dentists ratio </a:t>
            </a:r>
          </a:p>
          <a:p>
            <a:pPr marL="285750" indent="-285750">
              <a:buFont typeface="Arial" panose="020B0604020202020204" pitchFamily="34" charset="0"/>
              <a:buChar char="•"/>
            </a:pPr>
            <a:r>
              <a:rPr lang="en-US" altLang="zh-CN" dirty="0"/>
              <a:t>Patients</a:t>
            </a:r>
            <a:r>
              <a:rPr lang="zh-CN" altLang="en-US" dirty="0"/>
              <a:t> </a:t>
            </a:r>
            <a:r>
              <a:rPr lang="en-US" altLang="zh-CN" dirty="0"/>
              <a:t>vs</a:t>
            </a:r>
            <a:r>
              <a:rPr lang="zh-CN" altLang="en-US" dirty="0"/>
              <a:t> </a:t>
            </a:r>
            <a:r>
              <a:rPr lang="en-US" altLang="zh-CN" dirty="0"/>
              <a:t>mental health providers ratio</a:t>
            </a:r>
            <a:endParaRPr lang="en-CN" dirty="0"/>
          </a:p>
        </p:txBody>
      </p:sp>
      <p:pic>
        <p:nvPicPr>
          <p:cNvPr id="19" name="Picture 18">
            <a:extLst>
              <a:ext uri="{FF2B5EF4-FFF2-40B4-BE49-F238E27FC236}">
                <a16:creationId xmlns:a16="http://schemas.microsoft.com/office/drawing/2014/main" id="{D2889F40-6584-1B43-83FC-3585EE8A5A56}"/>
              </a:ext>
            </a:extLst>
          </p:cNvPr>
          <p:cNvPicPr>
            <a:picLocks noChangeAspect="1"/>
          </p:cNvPicPr>
          <p:nvPr/>
        </p:nvPicPr>
        <p:blipFill>
          <a:blip r:embed="rId3"/>
          <a:stretch>
            <a:fillRect/>
          </a:stretch>
        </p:blipFill>
        <p:spPr>
          <a:xfrm>
            <a:off x="4762301" y="1465835"/>
            <a:ext cx="7031809" cy="3779210"/>
          </a:xfrm>
          <a:prstGeom prst="rect">
            <a:avLst/>
          </a:prstGeom>
        </p:spPr>
      </p:pic>
      <p:sp>
        <p:nvSpPr>
          <p:cNvPr id="9" name="TextBox 8">
            <a:extLst>
              <a:ext uri="{FF2B5EF4-FFF2-40B4-BE49-F238E27FC236}">
                <a16:creationId xmlns:a16="http://schemas.microsoft.com/office/drawing/2014/main" id="{A896EC5A-2FE7-B445-BCC4-0F3F92CC4A43}"/>
              </a:ext>
            </a:extLst>
          </p:cNvPr>
          <p:cNvSpPr txBox="1"/>
          <p:nvPr/>
        </p:nvSpPr>
        <p:spPr>
          <a:xfrm>
            <a:off x="411884" y="3998550"/>
            <a:ext cx="4032738" cy="1384995"/>
          </a:xfrm>
          <a:prstGeom prst="rect">
            <a:avLst/>
          </a:prstGeom>
          <a:noFill/>
        </p:spPr>
        <p:txBody>
          <a:bodyPr wrap="square" rtlCol="0">
            <a:spAutoFit/>
          </a:bodyPr>
          <a:lstStyle/>
          <a:p>
            <a:r>
              <a:rPr lang="en-US" altLang="zh-CN" b="1" dirty="0"/>
              <a:t>Opportunity</a:t>
            </a:r>
            <a:r>
              <a:rPr lang="zh-CN" altLang="en-US" b="1" dirty="0"/>
              <a:t> </a:t>
            </a:r>
            <a:r>
              <a:rPr lang="en-US" altLang="zh-CN" b="1" dirty="0"/>
              <a:t>for</a:t>
            </a:r>
            <a:r>
              <a:rPr lang="zh-CN" altLang="en-US" b="1" dirty="0"/>
              <a:t> </a:t>
            </a:r>
            <a:r>
              <a:rPr lang="en-US" altLang="zh-CN" b="1" dirty="0"/>
              <a:t>ChenMed</a:t>
            </a:r>
            <a:endParaRPr lang="en-US" altLang="zh-CN" dirty="0"/>
          </a:p>
          <a:p>
            <a:pPr marL="285750" indent="-285750">
              <a:buFont typeface="Arial" panose="020B0604020202020204" pitchFamily="34" charset="0"/>
              <a:buChar char="•"/>
            </a:pPr>
            <a:r>
              <a:rPr lang="en-US" altLang="zh-CN" dirty="0"/>
              <a:t>By increasing the treatment time for patients, the number of visits to the hospital can be reduced</a:t>
            </a:r>
          </a:p>
          <a:p>
            <a:pPr marL="285750" indent="-285750">
              <a:buFont typeface="Arial" panose="020B0604020202020204" pitchFamily="34" charset="0"/>
              <a:buChar char="•"/>
            </a:pPr>
            <a:r>
              <a:rPr lang="en-US" altLang="zh-CN" dirty="0"/>
              <a:t>Look</a:t>
            </a:r>
            <a:r>
              <a:rPr lang="zh-CN" altLang="en-US" dirty="0"/>
              <a:t> </a:t>
            </a:r>
            <a:r>
              <a:rPr lang="en-US" altLang="zh-CN" dirty="0"/>
              <a:t>for</a:t>
            </a:r>
            <a:r>
              <a:rPr lang="zh-CN" altLang="en-US" dirty="0"/>
              <a:t> </a:t>
            </a:r>
            <a:r>
              <a:rPr lang="en-US" altLang="zh-CN" dirty="0"/>
              <a:t>areas</a:t>
            </a:r>
            <a:r>
              <a:rPr lang="zh-CN" altLang="en-US" dirty="0"/>
              <a:t> </a:t>
            </a:r>
            <a:r>
              <a:rPr lang="en-US" altLang="zh-CN" dirty="0"/>
              <a:t>with</a:t>
            </a:r>
            <a:r>
              <a:rPr lang="zh-CN" altLang="en-US" dirty="0"/>
              <a:t> </a:t>
            </a:r>
            <a:r>
              <a:rPr lang="en-US" altLang="zh-CN" dirty="0"/>
              <a:t>high</a:t>
            </a:r>
            <a:r>
              <a:rPr lang="zh-CN" altLang="en-US" dirty="0"/>
              <a:t> </a:t>
            </a:r>
            <a:r>
              <a:rPr lang="en-US" altLang="zh-CN" dirty="0"/>
              <a:t>value</a:t>
            </a:r>
            <a:r>
              <a:rPr lang="zh-CN" altLang="en-US" dirty="0"/>
              <a:t> </a:t>
            </a:r>
            <a:r>
              <a:rPr lang="en-US" altLang="zh-CN" dirty="0"/>
              <a:t>for</a:t>
            </a:r>
            <a:r>
              <a:rPr lang="zh-CN" altLang="en-US" dirty="0"/>
              <a:t> </a:t>
            </a:r>
            <a:r>
              <a:rPr lang="en-US" altLang="zh-CN" dirty="0"/>
              <a:t>this</a:t>
            </a:r>
            <a:r>
              <a:rPr lang="zh-CN" altLang="en-US" dirty="0"/>
              <a:t> </a:t>
            </a:r>
            <a:r>
              <a:rPr lang="en-US" altLang="zh-CN" dirty="0"/>
              <a:t>feature,</a:t>
            </a:r>
            <a:r>
              <a:rPr lang="zh-CN" altLang="en-US" dirty="0"/>
              <a:t> </a:t>
            </a:r>
            <a:r>
              <a:rPr lang="en-US" altLang="zh-CN" dirty="0"/>
              <a:t>which</a:t>
            </a:r>
            <a:r>
              <a:rPr lang="zh-CN" altLang="en-US" dirty="0"/>
              <a:t> </a:t>
            </a:r>
            <a:r>
              <a:rPr lang="en-US" altLang="zh-CN" dirty="0"/>
              <a:t>indicates</a:t>
            </a:r>
            <a:r>
              <a:rPr lang="zh-CN" altLang="en-US" dirty="0"/>
              <a:t> </a:t>
            </a:r>
            <a:r>
              <a:rPr lang="en-US" altLang="zh-CN" dirty="0"/>
              <a:t>more</a:t>
            </a:r>
            <a:r>
              <a:rPr lang="zh-CN" altLang="en-US" dirty="0"/>
              <a:t> </a:t>
            </a:r>
            <a:r>
              <a:rPr lang="en-US" altLang="zh-CN" dirty="0"/>
              <a:t>opportunities</a:t>
            </a:r>
          </a:p>
        </p:txBody>
      </p:sp>
    </p:spTree>
    <p:extLst>
      <p:ext uri="{BB962C8B-B14F-4D97-AF65-F5344CB8AC3E}">
        <p14:creationId xmlns:p14="http://schemas.microsoft.com/office/powerpoint/2010/main" val="27591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0" y="162046"/>
            <a:ext cx="5673969"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mj-lt"/>
                  <a:ea typeface="微软雅黑" panose="020B0503020204020204" pitchFamily="34" charset="-122"/>
                </a:rPr>
                <a:t>Residents’</a:t>
              </a:r>
              <a:r>
                <a:rPr lang="zh-CN" altLang="en-US" sz="2000" b="1" dirty="0">
                  <a:solidFill>
                    <a:schemeClr val="tx1">
                      <a:lumMod val="85000"/>
                      <a:lumOff val="15000"/>
                    </a:schemeClr>
                  </a:solidFill>
                  <a:latin typeface="+mj-lt"/>
                  <a:ea typeface="微软雅黑" panose="020B0503020204020204" pitchFamily="34" charset="-122"/>
                </a:rPr>
                <a:t> </a:t>
              </a:r>
              <a:r>
                <a:rPr lang="en-US" altLang="zh-CN" sz="2000" b="1" dirty="0">
                  <a:solidFill>
                    <a:schemeClr val="tx1">
                      <a:lumMod val="85000"/>
                      <a:lumOff val="15000"/>
                    </a:schemeClr>
                  </a:solidFill>
                  <a:latin typeface="+mj-lt"/>
                  <a:ea typeface="微软雅黑" panose="020B0503020204020204" pitchFamily="34" charset="-122"/>
                </a:rPr>
                <a:t>Health</a:t>
              </a:r>
              <a:r>
                <a:rPr lang="zh-CN" altLang="en-US" sz="2000" b="1" dirty="0">
                  <a:solidFill>
                    <a:schemeClr val="tx1">
                      <a:lumMod val="85000"/>
                      <a:lumOff val="15000"/>
                    </a:schemeClr>
                  </a:solidFill>
                  <a:latin typeface="+mj-lt"/>
                  <a:ea typeface="微软雅黑" panose="020B0503020204020204" pitchFamily="34" charset="-122"/>
                </a:rPr>
                <a:t> </a:t>
              </a:r>
              <a:r>
                <a:rPr lang="en-US" altLang="zh-CN" sz="2000" b="1" dirty="0">
                  <a:solidFill>
                    <a:schemeClr val="tx1">
                      <a:lumMod val="85000"/>
                      <a:lumOff val="15000"/>
                    </a:schemeClr>
                  </a:solidFill>
                  <a:latin typeface="+mj-lt"/>
                  <a:ea typeface="微软雅黑" panose="020B0503020204020204" pitchFamily="34" charset="-122"/>
                </a:rPr>
                <a:t>Condition</a:t>
              </a:r>
              <a:r>
                <a:rPr lang="zh-CN" altLang="en-US" sz="2000" b="1" dirty="0">
                  <a:solidFill>
                    <a:schemeClr val="tx1">
                      <a:lumMod val="85000"/>
                      <a:lumOff val="15000"/>
                    </a:schemeClr>
                  </a:solidFill>
                  <a:latin typeface="+mj-lt"/>
                  <a:ea typeface="微软雅黑" panose="020B0503020204020204" pitchFamily="34" charset="-122"/>
                </a:rPr>
                <a:t> </a:t>
              </a:r>
              <a:r>
                <a:rPr lang="en-US" altLang="zh-CN" sz="2000" b="1" dirty="0">
                  <a:solidFill>
                    <a:schemeClr val="tx1">
                      <a:lumMod val="85000"/>
                      <a:lumOff val="15000"/>
                    </a:schemeClr>
                  </a:solidFill>
                  <a:latin typeface="+mj-lt"/>
                  <a:ea typeface="微软雅黑" panose="020B0503020204020204" pitchFamily="34" charset="-122"/>
                </a:rPr>
                <a:t>and</a:t>
              </a:r>
              <a:r>
                <a:rPr lang="zh-CN" altLang="en-US" sz="2000" b="1" dirty="0">
                  <a:solidFill>
                    <a:schemeClr val="tx1">
                      <a:lumMod val="85000"/>
                      <a:lumOff val="15000"/>
                    </a:schemeClr>
                  </a:solidFill>
                  <a:latin typeface="+mj-lt"/>
                  <a:ea typeface="微软雅黑" panose="020B0503020204020204" pitchFamily="34" charset="-122"/>
                </a:rPr>
                <a:t> </a:t>
              </a:r>
              <a:r>
                <a:rPr lang="en-US" altLang="zh-CN" sz="2000" b="1" dirty="0">
                  <a:solidFill>
                    <a:schemeClr val="tx1">
                      <a:lumMod val="85000"/>
                      <a:lumOff val="15000"/>
                    </a:schemeClr>
                  </a:solidFill>
                  <a:latin typeface="+mj-lt"/>
                  <a:ea typeface="微软雅黑" panose="020B0503020204020204" pitchFamily="34" charset="-122"/>
                </a:rPr>
                <a:t>Disease</a:t>
              </a:r>
              <a:endParaRPr lang="zh-CN" altLang="en-US" sz="2000" b="1" dirty="0">
                <a:solidFill>
                  <a:schemeClr val="tx1">
                    <a:lumMod val="85000"/>
                    <a:lumOff val="15000"/>
                  </a:schemeClr>
                </a:solidFill>
                <a:latin typeface="+mj-lt"/>
                <a:ea typeface="微软雅黑" panose="020B0503020204020204" pitchFamily="34" charset="-122"/>
              </a:endParaRPr>
            </a:p>
          </p:txBody>
        </p:sp>
      </p:grpSp>
      <p:sp>
        <p:nvSpPr>
          <p:cNvPr id="5" name="TextBox 4">
            <a:extLst>
              <a:ext uri="{FF2B5EF4-FFF2-40B4-BE49-F238E27FC236}">
                <a16:creationId xmlns:a16="http://schemas.microsoft.com/office/drawing/2014/main" id="{AA655A96-08B1-0649-9ED0-3A209E762474}"/>
              </a:ext>
            </a:extLst>
          </p:cNvPr>
          <p:cNvSpPr txBox="1"/>
          <p:nvPr/>
        </p:nvSpPr>
        <p:spPr>
          <a:xfrm>
            <a:off x="229088" y="1274185"/>
            <a:ext cx="3639527" cy="4616648"/>
          </a:xfrm>
          <a:prstGeom prst="rect">
            <a:avLst/>
          </a:prstGeom>
          <a:noFill/>
        </p:spPr>
        <p:txBody>
          <a:bodyPr wrap="square" rtlCol="0">
            <a:spAutoFit/>
          </a:bodyPr>
          <a:lstStyle/>
          <a:p>
            <a:r>
              <a:rPr lang="en-US" altLang="zh-CN" b="1" dirty="0"/>
              <a:t>Features</a:t>
            </a:r>
          </a:p>
          <a:p>
            <a:pPr marL="285750" indent="-285750">
              <a:buFont typeface="Arial" panose="020B0604020202020204" pitchFamily="34" charset="0"/>
              <a:buChar char="•"/>
            </a:pPr>
            <a:r>
              <a:rPr lang="en-US" dirty="0"/>
              <a:t>Preventable </a:t>
            </a:r>
            <a:r>
              <a:rPr lang="en-US" altLang="zh-CN" dirty="0"/>
              <a:t>h</a:t>
            </a:r>
            <a:r>
              <a:rPr lang="en-US" dirty="0"/>
              <a:t>ospitalization</a:t>
            </a:r>
          </a:p>
          <a:p>
            <a:pPr marL="285750" indent="-285750">
              <a:buFont typeface="Arial" panose="020B0604020202020204" pitchFamily="34" charset="0"/>
              <a:buChar char="•"/>
            </a:pPr>
            <a:r>
              <a:rPr lang="en-US" dirty="0"/>
              <a:t>Life </a:t>
            </a:r>
            <a:r>
              <a:rPr lang="en-US" altLang="zh-CN" dirty="0"/>
              <a:t>e</a:t>
            </a:r>
            <a:r>
              <a:rPr lang="en-US" dirty="0"/>
              <a:t>xpectancy</a:t>
            </a:r>
          </a:p>
          <a:p>
            <a:pPr marL="285750" indent="-285750">
              <a:buFont typeface="Arial" panose="020B0604020202020204" pitchFamily="34" charset="0"/>
              <a:buChar char="•"/>
            </a:pPr>
            <a:r>
              <a:rPr lang="en-US" dirty="0"/>
              <a:t>Age-</a:t>
            </a:r>
            <a:r>
              <a:rPr lang="en-US" altLang="zh-CN" dirty="0"/>
              <a:t>a</a:t>
            </a:r>
            <a:r>
              <a:rPr lang="en-US" dirty="0"/>
              <a:t>djusted </a:t>
            </a:r>
            <a:r>
              <a:rPr lang="en-US" altLang="zh-CN" dirty="0"/>
              <a:t>d</a:t>
            </a:r>
            <a:r>
              <a:rPr lang="en-US" dirty="0"/>
              <a:t>eath </a:t>
            </a:r>
            <a:r>
              <a:rPr lang="en-US" altLang="zh-CN" dirty="0"/>
              <a:t>r</a:t>
            </a:r>
            <a:r>
              <a:rPr lang="en-US" dirty="0"/>
              <a:t>ate</a:t>
            </a:r>
          </a:p>
          <a:p>
            <a:pPr marL="285750" indent="-285750">
              <a:buFont typeface="Arial" panose="020B0604020202020204" pitchFamily="34" charset="0"/>
              <a:buChar char="•"/>
            </a:pPr>
            <a:r>
              <a:rPr lang="en-US" dirty="0"/>
              <a:t>Adults with </a:t>
            </a:r>
            <a:r>
              <a:rPr lang="en-US" altLang="zh-CN" dirty="0"/>
              <a:t>health</a:t>
            </a:r>
            <a:r>
              <a:rPr lang="zh-CN" altLang="en-US" dirty="0"/>
              <a:t> </a:t>
            </a:r>
            <a:r>
              <a:rPr lang="en-US" altLang="zh-CN" dirty="0"/>
              <a:t>risk</a:t>
            </a:r>
            <a:endParaRPr lang="en-US" b="1" dirty="0"/>
          </a:p>
          <a:p>
            <a:endParaRPr lang="en-US" b="1" dirty="0"/>
          </a:p>
          <a:p>
            <a:r>
              <a:rPr lang="en-US" b="1" dirty="0"/>
              <a:t>Preventable </a:t>
            </a:r>
            <a:r>
              <a:rPr lang="en-US" altLang="zh-CN" b="1" dirty="0"/>
              <a:t>h</a:t>
            </a:r>
            <a:r>
              <a:rPr lang="en-US" b="1" dirty="0"/>
              <a:t>ospitalization</a:t>
            </a:r>
            <a:endParaRPr lang="en-US" altLang="zh-CN" b="1" dirty="0"/>
          </a:p>
          <a:p>
            <a:pPr marL="285750" indent="-285750">
              <a:buFont typeface="Arial" panose="020B0604020202020204" pitchFamily="34" charset="0"/>
              <a:buChar char="•"/>
            </a:pPr>
            <a:r>
              <a:rPr lang="en-US" altLang="zh-CN" dirty="0"/>
              <a:t>Unnecessary</a:t>
            </a:r>
            <a:r>
              <a:rPr lang="zh-CN" altLang="en-US" dirty="0"/>
              <a:t> </a:t>
            </a:r>
            <a:r>
              <a:rPr lang="en-US" altLang="zh-CN" dirty="0"/>
              <a:t>visits</a:t>
            </a:r>
            <a:r>
              <a:rPr lang="zh-CN" altLang="en-US" dirty="0"/>
              <a:t> </a:t>
            </a:r>
            <a:r>
              <a:rPr lang="en-US" altLang="zh-CN" dirty="0"/>
              <a:t>to</a:t>
            </a:r>
            <a:r>
              <a:rPr lang="zh-CN" altLang="en-US" dirty="0"/>
              <a:t> </a:t>
            </a:r>
            <a:r>
              <a:rPr lang="en-US" altLang="zh-CN" dirty="0"/>
              <a:t>emergency</a:t>
            </a:r>
            <a:r>
              <a:rPr lang="zh-CN" altLang="en-US" dirty="0"/>
              <a:t> </a:t>
            </a:r>
            <a:r>
              <a:rPr lang="en-US" altLang="zh-CN" dirty="0"/>
              <a:t>room</a:t>
            </a:r>
            <a:r>
              <a:rPr lang="zh-CN" altLang="en-US" dirty="0"/>
              <a:t> </a:t>
            </a:r>
            <a:r>
              <a:rPr lang="en-US" altLang="zh-CN" dirty="0"/>
              <a:t>and</a:t>
            </a:r>
            <a:r>
              <a:rPr lang="zh-CN" altLang="en-US" dirty="0"/>
              <a:t> </a:t>
            </a:r>
            <a:r>
              <a:rPr lang="en-US" altLang="zh-CN" dirty="0"/>
              <a:t>urgent</a:t>
            </a:r>
            <a:r>
              <a:rPr lang="zh-CN" altLang="en-US" dirty="0"/>
              <a:t> </a:t>
            </a:r>
            <a:r>
              <a:rPr lang="en-US" altLang="zh-CN" dirty="0"/>
              <a:t>cares</a:t>
            </a:r>
          </a:p>
          <a:p>
            <a:pPr marL="285750" indent="-285750">
              <a:buFont typeface="Arial" panose="020B0604020202020204" pitchFamily="34" charset="0"/>
              <a:buChar char="•"/>
            </a:pPr>
            <a:r>
              <a:rPr lang="en-US" altLang="zh-CN" dirty="0"/>
              <a:t>For</a:t>
            </a:r>
            <a:r>
              <a:rPr lang="zh-CN" altLang="en-US" dirty="0"/>
              <a:t> </a:t>
            </a:r>
            <a:r>
              <a:rPr lang="en-US" altLang="zh-CN" dirty="0"/>
              <a:t>example,</a:t>
            </a:r>
            <a:r>
              <a:rPr lang="zh-CN" altLang="en-US" dirty="0"/>
              <a:t> </a:t>
            </a:r>
            <a:r>
              <a:rPr lang="en-US" altLang="zh-CN" dirty="0"/>
              <a:t>elderly</a:t>
            </a:r>
            <a:r>
              <a:rPr lang="zh-CN" altLang="en-US" dirty="0"/>
              <a:t> </a:t>
            </a:r>
            <a:r>
              <a:rPr lang="en-US" altLang="zh-CN" dirty="0"/>
              <a:t>call</a:t>
            </a:r>
            <a:r>
              <a:rPr lang="zh-CN" altLang="en-US" dirty="0"/>
              <a:t> </a:t>
            </a:r>
            <a:r>
              <a:rPr lang="en-US" altLang="zh-CN" dirty="0"/>
              <a:t>911</a:t>
            </a:r>
            <a:r>
              <a:rPr lang="zh-CN" altLang="en-US" dirty="0"/>
              <a:t> </a:t>
            </a:r>
            <a:r>
              <a:rPr lang="en-US" altLang="zh-CN" dirty="0"/>
              <a:t>due</a:t>
            </a:r>
            <a:r>
              <a:rPr lang="zh-CN" altLang="en-US" dirty="0"/>
              <a:t> </a:t>
            </a:r>
            <a:r>
              <a:rPr lang="en-US" altLang="zh-CN" dirty="0"/>
              <a:t>to</a:t>
            </a:r>
            <a:r>
              <a:rPr lang="zh-CN" altLang="en-US" dirty="0"/>
              <a:t> </a:t>
            </a:r>
            <a:r>
              <a:rPr lang="en-US" altLang="zh-CN" dirty="0"/>
              <a:t>inconvenience</a:t>
            </a:r>
            <a:r>
              <a:rPr lang="zh-CN" altLang="en-US" dirty="0"/>
              <a:t> </a:t>
            </a:r>
            <a:r>
              <a:rPr lang="en-US" altLang="zh-CN" dirty="0"/>
              <a:t>of</a:t>
            </a:r>
            <a:r>
              <a:rPr lang="zh-CN" altLang="en-US" dirty="0"/>
              <a:t> </a:t>
            </a:r>
            <a:r>
              <a:rPr lang="en-US" altLang="zh-CN" dirty="0"/>
              <a:t>driving</a:t>
            </a:r>
            <a:r>
              <a:rPr lang="zh-CN" altLang="en-US" dirty="0"/>
              <a:t> </a:t>
            </a:r>
            <a:r>
              <a:rPr lang="en-US" altLang="zh-CN" dirty="0"/>
              <a:t>to</a:t>
            </a:r>
            <a:r>
              <a:rPr lang="zh-CN" altLang="en-US" dirty="0"/>
              <a:t> </a:t>
            </a:r>
            <a:r>
              <a:rPr lang="en-US" altLang="zh-CN" dirty="0"/>
              <a:t>hospital</a:t>
            </a:r>
          </a:p>
          <a:p>
            <a:pPr marL="285750" indent="-285750">
              <a:buFont typeface="Arial" panose="020B0604020202020204" pitchFamily="34" charset="0"/>
              <a:buChar char="•"/>
            </a:pPr>
            <a:r>
              <a:rPr lang="en-US" altLang="zh-CN" dirty="0"/>
              <a:t>Preventable</a:t>
            </a:r>
            <a:r>
              <a:rPr lang="zh-CN" altLang="en-US" dirty="0"/>
              <a:t> </a:t>
            </a:r>
            <a:r>
              <a:rPr lang="en-US" altLang="zh-CN" dirty="0"/>
              <a:t>hospitalization</a:t>
            </a:r>
            <a:r>
              <a:rPr lang="zh-CN" altLang="en-US" dirty="0"/>
              <a:t> </a:t>
            </a:r>
            <a:r>
              <a:rPr lang="en-US" altLang="zh-CN" dirty="0"/>
              <a:t>can reflect the needs of residents for</a:t>
            </a:r>
            <a:r>
              <a:rPr lang="zh-CN" altLang="en-US" dirty="0"/>
              <a:t> </a:t>
            </a:r>
            <a:r>
              <a:rPr lang="en-US" altLang="zh-CN" dirty="0"/>
              <a:t>primary care</a:t>
            </a:r>
          </a:p>
          <a:p>
            <a:endParaRPr lang="en-US" altLang="zh-CN" dirty="0"/>
          </a:p>
          <a:p>
            <a:r>
              <a:rPr lang="en-US" altLang="zh-CN" b="1" dirty="0"/>
              <a:t>Opportunity</a:t>
            </a:r>
            <a:r>
              <a:rPr lang="zh-CN" altLang="en-US" b="1" dirty="0"/>
              <a:t> </a:t>
            </a:r>
            <a:r>
              <a:rPr lang="en-US" altLang="zh-CN" b="1" dirty="0"/>
              <a:t>for</a:t>
            </a:r>
            <a:r>
              <a:rPr lang="zh-CN" altLang="en-US" b="1" dirty="0"/>
              <a:t> </a:t>
            </a:r>
            <a:r>
              <a:rPr lang="en-US" altLang="zh-CN" b="1" dirty="0"/>
              <a:t>ChenMed</a:t>
            </a:r>
          </a:p>
          <a:p>
            <a:pPr marL="285750" indent="-285750">
              <a:buFont typeface="Arial" panose="020B0604020202020204" pitchFamily="34" charset="0"/>
              <a:buChar char="•"/>
            </a:pPr>
            <a:r>
              <a:rPr lang="en-US" altLang="zh-CN" dirty="0"/>
              <a:t>Save</a:t>
            </a:r>
            <a:r>
              <a:rPr lang="zh-CN" altLang="en-US" dirty="0"/>
              <a:t> </a:t>
            </a:r>
            <a:r>
              <a:rPr lang="en-US" altLang="zh-CN" dirty="0"/>
              <a:t>cost</a:t>
            </a:r>
            <a:r>
              <a:rPr lang="zh-CN" altLang="en-US" dirty="0"/>
              <a:t> </a:t>
            </a:r>
            <a:r>
              <a:rPr lang="en-US" altLang="zh-CN" dirty="0"/>
              <a:t>by</a:t>
            </a:r>
            <a:r>
              <a:rPr lang="zh-CN" altLang="en-US" dirty="0"/>
              <a:t> </a:t>
            </a:r>
            <a:r>
              <a:rPr lang="en-US" altLang="zh-CN" dirty="0"/>
              <a:t>avoiding</a:t>
            </a:r>
            <a:r>
              <a:rPr lang="zh-CN" altLang="en-US" dirty="0"/>
              <a:t> </a:t>
            </a:r>
            <a:r>
              <a:rPr lang="en-US" altLang="zh-CN" dirty="0"/>
              <a:t>unnecessary</a:t>
            </a:r>
            <a:r>
              <a:rPr lang="zh-CN" altLang="en-US" dirty="0"/>
              <a:t> </a:t>
            </a:r>
            <a:r>
              <a:rPr lang="en-US" altLang="zh-CN" dirty="0"/>
              <a:t>hospitalization</a:t>
            </a:r>
          </a:p>
          <a:p>
            <a:pPr marL="285750" indent="-285750">
              <a:buFont typeface="Arial" panose="020B0604020202020204" pitchFamily="34" charset="0"/>
              <a:buChar char="•"/>
            </a:pPr>
            <a:r>
              <a:rPr lang="en-US" altLang="zh-CN" dirty="0"/>
              <a:t>Look</a:t>
            </a:r>
            <a:r>
              <a:rPr lang="zh-CN" altLang="en-US" dirty="0"/>
              <a:t> </a:t>
            </a:r>
            <a:r>
              <a:rPr lang="en-US" altLang="zh-CN" dirty="0"/>
              <a:t>for</a:t>
            </a:r>
            <a:r>
              <a:rPr lang="zh-CN" altLang="en-US" dirty="0"/>
              <a:t> </a:t>
            </a:r>
            <a:r>
              <a:rPr lang="en-US" altLang="zh-CN" dirty="0"/>
              <a:t>areas</a:t>
            </a:r>
            <a:r>
              <a:rPr lang="zh-CN" altLang="en-US" dirty="0"/>
              <a:t> </a:t>
            </a:r>
            <a:r>
              <a:rPr lang="en-US" altLang="zh-CN" dirty="0"/>
              <a:t>with</a:t>
            </a:r>
            <a:r>
              <a:rPr lang="zh-CN" altLang="en-US" dirty="0"/>
              <a:t> </a:t>
            </a:r>
            <a:r>
              <a:rPr lang="en-US" altLang="zh-CN" dirty="0"/>
              <a:t>high</a:t>
            </a:r>
            <a:r>
              <a:rPr lang="zh-CN" altLang="en-US" dirty="0"/>
              <a:t> </a:t>
            </a:r>
            <a:r>
              <a:rPr lang="en-US" altLang="zh-CN" dirty="0"/>
              <a:t>value</a:t>
            </a:r>
            <a:r>
              <a:rPr lang="zh-CN" altLang="en-US" dirty="0"/>
              <a:t> </a:t>
            </a:r>
            <a:r>
              <a:rPr lang="en-US" altLang="zh-CN" dirty="0"/>
              <a:t>for</a:t>
            </a:r>
            <a:r>
              <a:rPr lang="zh-CN" altLang="en-US" dirty="0"/>
              <a:t> </a:t>
            </a:r>
            <a:r>
              <a:rPr lang="en-US" altLang="zh-CN" dirty="0"/>
              <a:t>this</a:t>
            </a:r>
            <a:r>
              <a:rPr lang="zh-CN" altLang="en-US" dirty="0"/>
              <a:t> </a:t>
            </a:r>
            <a:r>
              <a:rPr lang="en-US" altLang="zh-CN" dirty="0"/>
              <a:t>feature,</a:t>
            </a:r>
            <a:r>
              <a:rPr lang="zh-CN" altLang="en-US" dirty="0"/>
              <a:t> </a:t>
            </a:r>
            <a:r>
              <a:rPr lang="en-US" altLang="zh-CN" dirty="0"/>
              <a:t>which</a:t>
            </a:r>
            <a:r>
              <a:rPr lang="zh-CN" altLang="en-US" dirty="0"/>
              <a:t> </a:t>
            </a:r>
            <a:r>
              <a:rPr lang="en-US" altLang="zh-CN" dirty="0"/>
              <a:t>indicates</a:t>
            </a:r>
            <a:r>
              <a:rPr lang="zh-CN" altLang="en-US" dirty="0"/>
              <a:t> </a:t>
            </a:r>
            <a:r>
              <a:rPr lang="en-US" altLang="zh-CN" dirty="0"/>
              <a:t>more</a:t>
            </a:r>
            <a:r>
              <a:rPr lang="zh-CN" altLang="en-US" dirty="0"/>
              <a:t> </a:t>
            </a:r>
            <a:r>
              <a:rPr lang="en-US" altLang="zh-CN" dirty="0"/>
              <a:t>opportunities</a:t>
            </a:r>
          </a:p>
          <a:p>
            <a:endParaRPr lang="en-CN" dirty="0"/>
          </a:p>
        </p:txBody>
      </p:sp>
      <p:pic>
        <p:nvPicPr>
          <p:cNvPr id="6" name="Picture 5">
            <a:extLst>
              <a:ext uri="{FF2B5EF4-FFF2-40B4-BE49-F238E27FC236}">
                <a16:creationId xmlns:a16="http://schemas.microsoft.com/office/drawing/2014/main" id="{D038B358-FD1F-064E-8AFB-488D675ED5EC}"/>
              </a:ext>
            </a:extLst>
          </p:cNvPr>
          <p:cNvPicPr>
            <a:picLocks noChangeAspect="1"/>
          </p:cNvPicPr>
          <p:nvPr/>
        </p:nvPicPr>
        <p:blipFill>
          <a:blip r:embed="rId3"/>
          <a:stretch>
            <a:fillRect/>
          </a:stretch>
        </p:blipFill>
        <p:spPr>
          <a:xfrm>
            <a:off x="3950677" y="1485899"/>
            <a:ext cx="8241323" cy="4120662"/>
          </a:xfrm>
          <a:prstGeom prst="rect">
            <a:avLst/>
          </a:prstGeom>
        </p:spPr>
      </p:pic>
    </p:spTree>
    <p:extLst>
      <p:ext uri="{BB962C8B-B14F-4D97-AF65-F5344CB8AC3E}">
        <p14:creationId xmlns:p14="http://schemas.microsoft.com/office/powerpoint/2010/main" val="388506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出自【趣你的PPT】(微信:qunideppt)：最优质的PPT资源库"/>
          <p:cNvGrpSpPr/>
          <p:nvPr/>
        </p:nvGrpSpPr>
        <p:grpSpPr>
          <a:xfrm>
            <a:off x="0" y="162046"/>
            <a:ext cx="5404338" cy="636607"/>
            <a:chOff x="0" y="162046"/>
            <a:chExt cx="4586839" cy="636607"/>
          </a:xfrm>
        </p:grpSpPr>
        <p:sp>
          <p:nvSpPr>
            <p:cNvPr id="16" name="出自【趣你的PPT】(微信:qunideppt)：最优质的PPT资源库"/>
            <p:cNvSpPr/>
            <p:nvPr/>
          </p:nvSpPr>
          <p:spPr>
            <a:xfrm>
              <a:off x="0" y="162046"/>
              <a:ext cx="185195" cy="636607"/>
            </a:xfrm>
            <a:prstGeom prst="rect">
              <a:avLst/>
            </a:prstGeom>
            <a:solidFill>
              <a:srgbClr val="2F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出自【趣你的PPT】(微信:qunideppt)：最优质的PPT资源库"/>
            <p:cNvSpPr txBox="1"/>
            <p:nvPr/>
          </p:nvSpPr>
          <p:spPr>
            <a:xfrm>
              <a:off x="185195" y="280294"/>
              <a:ext cx="4401644" cy="400110"/>
            </a:xfrm>
            <a:prstGeom prst="rect">
              <a:avLst/>
            </a:prstGeom>
            <a:noFill/>
          </p:spPr>
          <p:txBody>
            <a:bodyPr wrap="square" rtlCol="0">
              <a:spAutoFit/>
            </a:bodyPr>
            <a:lstStyle/>
            <a:p>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Top</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Revenue</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Rank</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Counties</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pic>
        <p:nvPicPr>
          <p:cNvPr id="7" name="Picture 6">
            <a:extLst>
              <a:ext uri="{FF2B5EF4-FFF2-40B4-BE49-F238E27FC236}">
                <a16:creationId xmlns:a16="http://schemas.microsoft.com/office/drawing/2014/main" id="{BF6DB06E-70C6-E247-BD12-CB60019DF822}"/>
              </a:ext>
            </a:extLst>
          </p:cNvPr>
          <p:cNvPicPr>
            <a:picLocks noChangeAspect="1"/>
          </p:cNvPicPr>
          <p:nvPr/>
        </p:nvPicPr>
        <p:blipFill>
          <a:blip r:embed="rId3"/>
          <a:stretch>
            <a:fillRect/>
          </a:stretch>
        </p:blipFill>
        <p:spPr>
          <a:xfrm>
            <a:off x="4497636" y="1624010"/>
            <a:ext cx="7406244" cy="3609979"/>
          </a:xfrm>
          <a:prstGeom prst="rect">
            <a:avLst/>
          </a:prstGeom>
        </p:spPr>
      </p:pic>
      <p:sp>
        <p:nvSpPr>
          <p:cNvPr id="8" name="TextBox 7">
            <a:extLst>
              <a:ext uri="{FF2B5EF4-FFF2-40B4-BE49-F238E27FC236}">
                <a16:creationId xmlns:a16="http://schemas.microsoft.com/office/drawing/2014/main" id="{7A9BCBF2-4C82-E84E-8886-D2AE1FFC9FAC}"/>
              </a:ext>
            </a:extLst>
          </p:cNvPr>
          <p:cNvSpPr txBox="1"/>
          <p:nvPr/>
        </p:nvSpPr>
        <p:spPr>
          <a:xfrm>
            <a:off x="139734" y="1048123"/>
            <a:ext cx="4357902" cy="483209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Built</a:t>
            </a:r>
            <a:r>
              <a:rPr lang="zh-CN" altLang="en-US" dirty="0"/>
              <a:t> </a:t>
            </a:r>
            <a:r>
              <a:rPr lang="en-US" altLang="zh-CN" dirty="0"/>
              <a:t>the</a:t>
            </a:r>
            <a:r>
              <a:rPr lang="zh-CN" altLang="en-US" dirty="0"/>
              <a:t> </a:t>
            </a:r>
            <a:r>
              <a:rPr lang="en-US" altLang="zh-CN" dirty="0"/>
              <a:t>model</a:t>
            </a:r>
            <a:r>
              <a:rPr lang="zh-CN" altLang="en-US" dirty="0"/>
              <a:t> </a:t>
            </a:r>
            <a:r>
              <a:rPr lang="en-US" altLang="zh-CN" dirty="0"/>
              <a:t>to</a:t>
            </a:r>
            <a:r>
              <a:rPr lang="zh-CN" altLang="en-US" dirty="0"/>
              <a:t> </a:t>
            </a:r>
            <a:r>
              <a:rPr lang="en-US" altLang="zh-CN" dirty="0"/>
              <a:t>rank</a:t>
            </a:r>
            <a:r>
              <a:rPr lang="zh-CN" altLang="en-US" dirty="0"/>
              <a:t> </a:t>
            </a:r>
            <a:r>
              <a:rPr lang="en-US" altLang="zh-CN" dirty="0"/>
              <a:t>the</a:t>
            </a:r>
            <a:r>
              <a:rPr lang="zh-CN" altLang="en-US" dirty="0"/>
              <a:t> </a:t>
            </a:r>
            <a:r>
              <a:rPr lang="en-US" altLang="zh-CN" dirty="0"/>
              <a:t>revenue</a:t>
            </a:r>
            <a:r>
              <a:rPr lang="zh-CN" altLang="en-US" dirty="0"/>
              <a:t> </a:t>
            </a:r>
            <a:r>
              <a:rPr lang="en-US" altLang="zh-CN" dirty="0"/>
              <a:t>level</a:t>
            </a:r>
            <a:r>
              <a:rPr lang="zh-CN" altLang="en-US" dirty="0"/>
              <a:t> </a:t>
            </a:r>
            <a:r>
              <a:rPr lang="en-US" altLang="zh-CN" dirty="0"/>
              <a:t>of</a:t>
            </a:r>
            <a:r>
              <a:rPr lang="zh-CN" altLang="en-US" dirty="0"/>
              <a:t> </a:t>
            </a:r>
            <a:r>
              <a:rPr lang="en-US" altLang="zh-CN" dirty="0"/>
              <a:t>all</a:t>
            </a:r>
            <a:r>
              <a:rPr lang="zh-CN" altLang="en-US" dirty="0"/>
              <a:t> </a:t>
            </a:r>
            <a:r>
              <a:rPr lang="en-US" altLang="zh-CN" dirty="0"/>
              <a:t>counties,</a:t>
            </a:r>
            <a:r>
              <a:rPr lang="zh-CN" altLang="en-US" dirty="0"/>
              <a:t> </a:t>
            </a:r>
            <a:r>
              <a:rPr lang="en-US" altLang="zh-CN" dirty="0"/>
              <a:t>using</a:t>
            </a:r>
            <a:r>
              <a:rPr lang="zh-CN" altLang="en-US" dirty="0"/>
              <a:t> </a:t>
            </a:r>
            <a:r>
              <a:rPr lang="en-US" altLang="zh-CN" dirty="0"/>
              <a:t>all</a:t>
            </a:r>
            <a:r>
              <a:rPr lang="zh-CN" altLang="en-US" dirty="0"/>
              <a:t> </a:t>
            </a:r>
            <a:r>
              <a:rPr lang="en-US" altLang="zh-CN" dirty="0"/>
              <a:t>6</a:t>
            </a:r>
            <a:r>
              <a:rPr lang="zh-CN" altLang="en-US" dirty="0"/>
              <a:t> </a:t>
            </a:r>
            <a:r>
              <a:rPr lang="en-US" altLang="zh-CN" dirty="0"/>
              <a:t>dimensions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Top</a:t>
            </a:r>
            <a:r>
              <a:rPr lang="zh-CN" altLang="en-US" dirty="0"/>
              <a:t> </a:t>
            </a:r>
            <a:r>
              <a:rPr lang="en-US" altLang="zh-CN" dirty="0"/>
              <a:t>tier</a:t>
            </a:r>
            <a:r>
              <a:rPr lang="zh-CN" altLang="en-US" dirty="0"/>
              <a:t> </a:t>
            </a:r>
            <a:r>
              <a:rPr lang="en-US" altLang="zh-CN" dirty="0"/>
              <a:t>counties:</a:t>
            </a:r>
          </a:p>
          <a:p>
            <a:r>
              <a:rPr lang="zh-CN" altLang="en-US" dirty="0"/>
              <a:t>           </a:t>
            </a:r>
            <a:r>
              <a:rPr lang="en-US" altLang="zh-CN" dirty="0"/>
              <a:t>1.</a:t>
            </a:r>
            <a:r>
              <a:rPr lang="zh-CN" altLang="en-US" dirty="0"/>
              <a:t> </a:t>
            </a:r>
            <a:r>
              <a:rPr lang="en-US" dirty="0"/>
              <a:t>Los Angeles County</a:t>
            </a:r>
            <a:r>
              <a:rPr lang="en-US" altLang="zh-CN" dirty="0"/>
              <a:t>,</a:t>
            </a:r>
            <a:r>
              <a:rPr lang="zh-CN" altLang="en-US" dirty="0"/>
              <a:t> </a:t>
            </a:r>
            <a:r>
              <a:rPr lang="en-US" dirty="0"/>
              <a:t>CA</a:t>
            </a:r>
          </a:p>
          <a:p>
            <a:r>
              <a:rPr lang="zh-CN" altLang="en-US" dirty="0"/>
              <a:t>           </a:t>
            </a:r>
            <a:r>
              <a:rPr lang="en-US" altLang="zh-CN" dirty="0"/>
              <a:t>2.</a:t>
            </a:r>
            <a:r>
              <a:rPr lang="zh-CN" altLang="en-US" dirty="0"/>
              <a:t> </a:t>
            </a:r>
            <a:r>
              <a:rPr lang="en-US" dirty="0"/>
              <a:t>Harris County</a:t>
            </a:r>
            <a:r>
              <a:rPr lang="en-US" altLang="zh-CN" dirty="0"/>
              <a:t>,</a:t>
            </a:r>
            <a:r>
              <a:rPr lang="zh-CN" altLang="en-US" dirty="0"/>
              <a:t> </a:t>
            </a:r>
            <a:r>
              <a:rPr lang="en-US" dirty="0"/>
              <a:t>TX</a:t>
            </a:r>
          </a:p>
          <a:p>
            <a:r>
              <a:rPr lang="zh-CN" altLang="en-US" dirty="0"/>
              <a:t>           </a:t>
            </a:r>
            <a:r>
              <a:rPr lang="en-US" altLang="zh-CN" dirty="0"/>
              <a:t>3.</a:t>
            </a:r>
            <a:r>
              <a:rPr lang="zh-CN" altLang="en-US" dirty="0"/>
              <a:t> </a:t>
            </a:r>
            <a:r>
              <a:rPr lang="en-US" dirty="0"/>
              <a:t>Miami-Dade County</a:t>
            </a:r>
            <a:r>
              <a:rPr lang="en-US" altLang="zh-CN" dirty="0"/>
              <a:t>,</a:t>
            </a:r>
            <a:r>
              <a:rPr lang="zh-CN" altLang="en-US" dirty="0"/>
              <a:t> </a:t>
            </a:r>
            <a:r>
              <a:rPr lang="en-US" dirty="0"/>
              <a:t>FL</a:t>
            </a:r>
          </a:p>
          <a:p>
            <a:r>
              <a:rPr lang="zh-CN" altLang="en-US" dirty="0"/>
              <a:t>           </a:t>
            </a:r>
            <a:r>
              <a:rPr lang="en-US" altLang="zh-CN" dirty="0"/>
              <a:t>4.</a:t>
            </a:r>
            <a:r>
              <a:rPr lang="zh-CN" altLang="en-US" dirty="0"/>
              <a:t> </a:t>
            </a:r>
            <a:r>
              <a:rPr lang="en-US" dirty="0"/>
              <a:t>Bronx County</a:t>
            </a:r>
            <a:r>
              <a:rPr lang="en-US" altLang="zh-CN" dirty="0"/>
              <a:t>,</a:t>
            </a:r>
            <a:r>
              <a:rPr lang="zh-CN" altLang="en-US" dirty="0"/>
              <a:t> </a:t>
            </a:r>
            <a:r>
              <a:rPr lang="en-US" dirty="0"/>
              <a:t>NY</a:t>
            </a:r>
          </a:p>
          <a:p>
            <a:r>
              <a:rPr lang="zh-CN" altLang="en-US" dirty="0"/>
              <a:t>           </a:t>
            </a:r>
            <a:r>
              <a:rPr lang="en-US" altLang="zh-CN" dirty="0"/>
              <a:t>5.</a:t>
            </a:r>
            <a:r>
              <a:rPr lang="zh-CN" altLang="en-US" dirty="0"/>
              <a:t> </a:t>
            </a:r>
            <a:r>
              <a:rPr lang="en-US" dirty="0"/>
              <a:t>Cook County</a:t>
            </a:r>
            <a:r>
              <a:rPr lang="en-US" altLang="zh-CN" dirty="0"/>
              <a:t>,</a:t>
            </a:r>
            <a:r>
              <a:rPr lang="zh-CN" altLang="en-US" dirty="0"/>
              <a:t> </a:t>
            </a:r>
            <a:r>
              <a:rPr lang="en-US" dirty="0"/>
              <a:t>IL</a:t>
            </a:r>
          </a:p>
          <a:p>
            <a:endParaRPr lang="en-US" dirty="0"/>
          </a:p>
          <a:p>
            <a:pPr marL="285750" indent="-285750">
              <a:buFont typeface="Arial" panose="020B0604020202020204" pitchFamily="34" charset="0"/>
              <a:buChar char="•"/>
            </a:pPr>
            <a:r>
              <a:rPr lang="en-US" altLang="zh-CN" dirty="0"/>
              <a:t>Model</a:t>
            </a:r>
            <a:r>
              <a:rPr lang="zh-CN" altLang="en-US" dirty="0"/>
              <a:t> </a:t>
            </a:r>
            <a:r>
              <a:rPr lang="en-US" altLang="zh-CN" dirty="0"/>
              <a:t>shows</a:t>
            </a:r>
            <a:r>
              <a:rPr lang="zh-CN" altLang="en-US" dirty="0"/>
              <a:t> </a:t>
            </a:r>
            <a:r>
              <a:rPr lang="en-US" altLang="zh-CN" dirty="0"/>
              <a:t>robustness</a:t>
            </a:r>
            <a:r>
              <a:rPr lang="zh-CN" altLang="en-US" dirty="0"/>
              <a:t> </a:t>
            </a:r>
            <a:r>
              <a:rPr lang="en-US" altLang="zh-CN" dirty="0"/>
              <a:t>and</a:t>
            </a:r>
            <a:r>
              <a:rPr lang="zh-CN" altLang="en-US" dirty="0"/>
              <a:t> </a:t>
            </a:r>
            <a:r>
              <a:rPr lang="en-US" altLang="zh-CN" dirty="0"/>
              <a:t>comprehension</a:t>
            </a:r>
          </a:p>
          <a:p>
            <a:pPr marL="285750" lvl="7" indent="-285750">
              <a:buFont typeface="Arial" panose="020B0604020202020204" pitchFamily="34" charset="0"/>
              <a:buChar char="•"/>
            </a:pPr>
            <a:r>
              <a:rPr lang="en-US" altLang="zh-CN" dirty="0"/>
              <a:t>Top</a:t>
            </a:r>
            <a:r>
              <a:rPr lang="zh-CN" altLang="en-US" dirty="0"/>
              <a:t> </a:t>
            </a:r>
            <a:r>
              <a:rPr lang="en-US" altLang="zh-CN" dirty="0"/>
              <a:t>10</a:t>
            </a:r>
            <a:r>
              <a:rPr lang="zh-CN" altLang="en-US" dirty="0"/>
              <a:t> </a:t>
            </a:r>
            <a:r>
              <a:rPr lang="en-US" altLang="zh-CN" dirty="0"/>
              <a:t>counties</a:t>
            </a:r>
            <a:r>
              <a:rPr lang="zh-CN" altLang="en-US" dirty="0"/>
              <a:t> </a:t>
            </a:r>
            <a:r>
              <a:rPr lang="en-US" altLang="zh-CN" dirty="0"/>
              <a:t>come</a:t>
            </a:r>
            <a:r>
              <a:rPr lang="zh-CN" altLang="en-US" dirty="0"/>
              <a:t> </a:t>
            </a:r>
            <a:r>
              <a:rPr lang="en-US" altLang="zh-CN" dirty="0"/>
              <a:t>from</a:t>
            </a:r>
            <a:r>
              <a:rPr lang="zh-CN" altLang="en-US" dirty="0"/>
              <a:t> </a:t>
            </a:r>
            <a:r>
              <a:rPr lang="en-US" altLang="zh-CN" dirty="0"/>
              <a:t>10</a:t>
            </a:r>
            <a:r>
              <a:rPr lang="zh-CN" altLang="en-US" dirty="0"/>
              <a:t> </a:t>
            </a:r>
            <a:r>
              <a:rPr lang="en-US" altLang="zh-CN" dirty="0"/>
              <a:t>states,</a:t>
            </a:r>
            <a:r>
              <a:rPr lang="zh-CN" altLang="en-US" dirty="0"/>
              <a:t> </a:t>
            </a:r>
            <a:r>
              <a:rPr lang="en-US" dirty="0"/>
              <a:t>indicating that the model can adapt to various situations</a:t>
            </a:r>
            <a:r>
              <a:rPr lang="zh-CN" altLang="en-US" dirty="0"/>
              <a:t> </a:t>
            </a:r>
            <a:r>
              <a:rPr lang="en-US" dirty="0"/>
              <a:t>comprehensively</a:t>
            </a:r>
          </a:p>
          <a:p>
            <a:pPr marL="285750" lvl="7" indent="-285750">
              <a:buFont typeface="Arial" panose="020B0604020202020204" pitchFamily="34" charset="0"/>
              <a:buChar char="•"/>
            </a:pPr>
            <a:r>
              <a:rPr lang="en-US" altLang="zh-CN" dirty="0"/>
              <a:t>Model</a:t>
            </a:r>
            <a:r>
              <a:rPr lang="zh-CN" altLang="en-US" dirty="0"/>
              <a:t> </a:t>
            </a:r>
            <a:r>
              <a:rPr lang="en-US" altLang="zh-CN" dirty="0"/>
              <a:t>not</a:t>
            </a:r>
            <a:r>
              <a:rPr lang="zh-CN" altLang="en-US" dirty="0"/>
              <a:t> </a:t>
            </a:r>
            <a:r>
              <a:rPr lang="en-US" altLang="zh-CN" dirty="0"/>
              <a:t>biased</a:t>
            </a:r>
            <a:r>
              <a:rPr lang="zh-CN" altLang="en-US" dirty="0"/>
              <a:t> </a:t>
            </a:r>
            <a:r>
              <a:rPr lang="en-US" altLang="zh-CN" dirty="0"/>
              <a:t>to</a:t>
            </a:r>
            <a:r>
              <a:rPr lang="zh-CN" altLang="en-US" dirty="0"/>
              <a:t> </a:t>
            </a:r>
            <a:r>
              <a:rPr lang="en-US" altLang="zh-CN" dirty="0"/>
              <a:t>any</a:t>
            </a:r>
            <a:r>
              <a:rPr lang="zh-CN" altLang="en-US" dirty="0"/>
              <a:t> </a:t>
            </a:r>
            <a:r>
              <a:rPr lang="en-US" altLang="zh-CN" dirty="0"/>
              <a:t>single</a:t>
            </a:r>
            <a:r>
              <a:rPr lang="zh-CN" altLang="en-US" dirty="0"/>
              <a:t> </a:t>
            </a:r>
            <a:r>
              <a:rPr lang="en-US" altLang="zh-CN" dirty="0"/>
              <a:t>feature</a:t>
            </a:r>
          </a:p>
          <a:p>
            <a:pPr marL="285750" lvl="7" indent="-285750">
              <a:buFont typeface="Arial" panose="020B0604020202020204" pitchFamily="34" charset="0"/>
              <a:buChar char="•"/>
            </a:pPr>
            <a:r>
              <a:rPr lang="en-US" altLang="zh-CN" dirty="0"/>
              <a:t>Winners</a:t>
            </a:r>
            <a:r>
              <a:rPr lang="zh-CN" altLang="en-US" dirty="0"/>
              <a:t> </a:t>
            </a:r>
            <a:r>
              <a:rPr lang="en-US" altLang="zh-CN" dirty="0"/>
              <a:t>for</a:t>
            </a:r>
            <a:r>
              <a:rPr lang="zh-CN" altLang="en-US" dirty="0"/>
              <a:t> </a:t>
            </a:r>
            <a:r>
              <a:rPr lang="en-US" altLang="zh-CN" dirty="0"/>
              <a:t>different</a:t>
            </a:r>
            <a:r>
              <a:rPr lang="zh-CN" altLang="en-US" dirty="0"/>
              <a:t> </a:t>
            </a:r>
            <a:r>
              <a:rPr lang="en-US" altLang="zh-CN" dirty="0"/>
              <a:t>features</a:t>
            </a:r>
            <a:r>
              <a:rPr lang="zh-CN" altLang="en-US" dirty="0"/>
              <a:t> </a:t>
            </a:r>
            <a:r>
              <a:rPr lang="en-US" altLang="zh-CN" dirty="0"/>
              <a:t>are</a:t>
            </a:r>
            <a:r>
              <a:rPr lang="zh-CN" altLang="en-US" dirty="0"/>
              <a:t> </a:t>
            </a:r>
            <a:r>
              <a:rPr lang="en-US" altLang="zh-CN" dirty="0"/>
              <a:t>all</a:t>
            </a:r>
            <a:r>
              <a:rPr lang="zh-CN" altLang="en-US" dirty="0"/>
              <a:t> </a:t>
            </a:r>
            <a:r>
              <a:rPr lang="en-US" altLang="zh-CN" dirty="0"/>
              <a:t>included</a:t>
            </a:r>
            <a:r>
              <a:rPr lang="zh-CN" altLang="en-US" dirty="0"/>
              <a:t> </a:t>
            </a:r>
            <a:r>
              <a:rPr lang="en-US" altLang="zh-CN" dirty="0"/>
              <a:t>in</a:t>
            </a:r>
            <a:r>
              <a:rPr lang="zh-CN" altLang="en-US" dirty="0"/>
              <a:t> </a:t>
            </a:r>
            <a:r>
              <a:rPr lang="en-US" altLang="zh-CN" dirty="0"/>
              <a:t>the</a:t>
            </a:r>
            <a:r>
              <a:rPr lang="zh-CN" altLang="en-US" dirty="0"/>
              <a:t> </a:t>
            </a:r>
            <a:r>
              <a:rPr lang="en-US" altLang="zh-CN" dirty="0"/>
              <a:t>top</a:t>
            </a:r>
            <a:r>
              <a:rPr lang="zh-CN" altLang="en-US" dirty="0"/>
              <a:t> </a:t>
            </a:r>
            <a:r>
              <a:rPr lang="en-US" altLang="zh-CN" dirty="0"/>
              <a:t>10</a:t>
            </a:r>
            <a:r>
              <a:rPr lang="zh-CN" altLang="en-US" dirty="0"/>
              <a:t> </a:t>
            </a:r>
            <a:r>
              <a:rPr lang="en-US" altLang="zh-CN" dirty="0"/>
              <a:t>list</a:t>
            </a:r>
          </a:p>
          <a:p>
            <a:pPr lvl="7"/>
            <a:r>
              <a:rPr lang="zh-CN" altLang="en-US" dirty="0"/>
              <a:t>         ◦ </a:t>
            </a:r>
            <a:r>
              <a:rPr lang="en-US" altLang="zh-CN" dirty="0"/>
              <a:t>Elderly</a:t>
            </a:r>
            <a:r>
              <a:rPr lang="zh-CN" altLang="en-US" dirty="0"/>
              <a:t> </a:t>
            </a:r>
            <a:r>
              <a:rPr lang="en-US" altLang="zh-CN" dirty="0"/>
              <a:t>population</a:t>
            </a:r>
            <a:r>
              <a:rPr lang="zh-CN" altLang="en-US" dirty="0"/>
              <a:t> </a:t>
            </a:r>
            <a:r>
              <a:rPr lang="en-US" altLang="zh-CN" dirty="0"/>
              <a:t>winner:</a:t>
            </a:r>
            <a:r>
              <a:rPr lang="zh-CN" altLang="en-US" dirty="0"/>
              <a:t> </a:t>
            </a:r>
            <a:r>
              <a:rPr lang="en-US" altLang="zh-CN" dirty="0"/>
              <a:t>LA</a:t>
            </a:r>
            <a:r>
              <a:rPr lang="zh-CN" altLang="en-US" dirty="0"/>
              <a:t> </a:t>
            </a:r>
            <a:r>
              <a:rPr lang="en-US" altLang="zh-CN" dirty="0"/>
              <a:t>County</a:t>
            </a:r>
          </a:p>
          <a:p>
            <a:pPr lvl="7"/>
            <a:r>
              <a:rPr lang="zh-CN" altLang="en-US" dirty="0"/>
              <a:t>         ◦ </a:t>
            </a:r>
            <a:r>
              <a:rPr lang="en-US" altLang="zh-CN" dirty="0"/>
              <a:t>Elderly</a:t>
            </a:r>
            <a:r>
              <a:rPr lang="zh-CN" altLang="en-US" dirty="0"/>
              <a:t> </a:t>
            </a:r>
            <a:r>
              <a:rPr lang="en-US" altLang="zh-CN" dirty="0"/>
              <a:t>density</a:t>
            </a:r>
            <a:r>
              <a:rPr lang="zh-CN" altLang="en-US" dirty="0"/>
              <a:t> </a:t>
            </a:r>
            <a:r>
              <a:rPr lang="en-US" altLang="zh-CN" dirty="0"/>
              <a:t>winner:</a:t>
            </a:r>
            <a:r>
              <a:rPr lang="zh-CN" altLang="en-US" dirty="0"/>
              <a:t> </a:t>
            </a:r>
            <a:r>
              <a:rPr lang="en-US" altLang="zh-CN" dirty="0"/>
              <a:t>Bronx</a:t>
            </a:r>
            <a:r>
              <a:rPr lang="zh-CN" altLang="en-US" dirty="0"/>
              <a:t> </a:t>
            </a:r>
            <a:r>
              <a:rPr lang="en-US" altLang="zh-CN" dirty="0"/>
              <a:t>County</a:t>
            </a:r>
          </a:p>
          <a:p>
            <a:pPr lvl="7"/>
            <a:r>
              <a:rPr lang="zh-CN" altLang="en-US" dirty="0"/>
              <a:t>         ◦ </a:t>
            </a:r>
            <a:r>
              <a:rPr lang="en-US" altLang="zh-CN" dirty="0"/>
              <a:t>Growth</a:t>
            </a:r>
            <a:r>
              <a:rPr lang="zh-CN" altLang="en-US" dirty="0"/>
              <a:t> </a:t>
            </a:r>
            <a:r>
              <a:rPr lang="en-US" altLang="zh-CN" dirty="0"/>
              <a:t>rate</a:t>
            </a:r>
            <a:r>
              <a:rPr lang="zh-CN" altLang="en-US" dirty="0"/>
              <a:t> </a:t>
            </a:r>
            <a:r>
              <a:rPr lang="en-US" altLang="zh-CN" dirty="0"/>
              <a:t>winner:</a:t>
            </a:r>
            <a:r>
              <a:rPr lang="zh-CN" altLang="en-US" dirty="0"/>
              <a:t> </a:t>
            </a:r>
            <a:r>
              <a:rPr lang="en-US" altLang="zh-CN" dirty="0"/>
              <a:t>Harris</a:t>
            </a:r>
            <a:r>
              <a:rPr lang="zh-CN" altLang="en-US" dirty="0"/>
              <a:t> </a:t>
            </a:r>
            <a:r>
              <a:rPr lang="en-US" altLang="zh-CN" dirty="0"/>
              <a:t>County</a:t>
            </a:r>
          </a:p>
          <a:p>
            <a:pPr lvl="7"/>
            <a:r>
              <a:rPr lang="zh-CN" altLang="en-US" dirty="0"/>
              <a:t>         ◦ </a:t>
            </a:r>
            <a:r>
              <a:rPr lang="en-US" altLang="zh-CN" dirty="0"/>
              <a:t>Preventable Hospitalization</a:t>
            </a:r>
            <a:r>
              <a:rPr lang="zh-CN" altLang="en-US" dirty="0"/>
              <a:t> </a:t>
            </a:r>
            <a:r>
              <a:rPr lang="en-US" altLang="zh-CN" dirty="0"/>
              <a:t>winner:</a:t>
            </a:r>
            <a:r>
              <a:rPr lang="zh-CN" altLang="en-US" dirty="0"/>
              <a:t>  </a:t>
            </a:r>
            <a:endParaRPr lang="en-US" altLang="zh-CN" dirty="0"/>
          </a:p>
          <a:p>
            <a:pPr lvl="7"/>
            <a:r>
              <a:rPr lang="zh-CN" altLang="en-US" dirty="0"/>
              <a:t>           </a:t>
            </a:r>
            <a:r>
              <a:rPr lang="en-US" dirty="0"/>
              <a:t>Miami-Dade County</a:t>
            </a:r>
            <a:endParaRPr lang="en-US" altLang="zh-CN" dirty="0"/>
          </a:p>
        </p:txBody>
      </p:sp>
    </p:spTree>
    <p:extLst>
      <p:ext uri="{BB962C8B-B14F-4D97-AF65-F5344CB8AC3E}">
        <p14:creationId xmlns:p14="http://schemas.microsoft.com/office/powerpoint/2010/main" val="336058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出自【趣你的PPT】(微信:qunideppt)：最优质的PPT资源库"/>
          <p:cNvPicPr>
            <a:picLocks noChangeAspect="1"/>
          </p:cNvPicPr>
          <p:nvPr/>
        </p:nvPicPr>
        <p:blipFill rotWithShape="1">
          <a:blip r:embed="rId2">
            <a:extLst>
              <a:ext uri="{28A0092B-C50C-407E-A947-70E740481C1C}">
                <a14:useLocalDpi xmlns:a14="http://schemas.microsoft.com/office/drawing/2010/main" val="0"/>
              </a:ext>
            </a:extLst>
          </a:blip>
          <a:srcRect t="15290" b="440"/>
          <a:stretch/>
        </p:blipFill>
        <p:spPr>
          <a:xfrm>
            <a:off x="20" y="10"/>
            <a:ext cx="12191980" cy="6857990"/>
          </a:xfrm>
          <a:prstGeom prst="rect">
            <a:avLst/>
          </a:prstGeom>
        </p:spPr>
      </p:pic>
      <p:sp>
        <p:nvSpPr>
          <p:cNvPr id="5" name="出自【趣你的PPT】(微信:qunideppt)：最优质的PPT资源库"/>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6出自【趣你的PPT】(微信:qunideppt)：最优质的PPT资源库"/>
          <p:cNvGrpSpPr>
            <a:grpSpLocks/>
          </p:cNvGrpSpPr>
          <p:nvPr/>
        </p:nvGrpSpPr>
        <p:grpSpPr bwMode="auto">
          <a:xfrm>
            <a:off x="1257301" y="1554480"/>
            <a:ext cx="9563100" cy="3814353"/>
            <a:chOff x="3553835" y="3359225"/>
            <a:chExt cx="5697178" cy="927396"/>
          </a:xfrm>
        </p:grpSpPr>
        <p:sp>
          <p:nvSpPr>
            <p:cNvPr id="52" name="出自【趣你的PPT】(微信:qunideppt)：最优质的PPT资源库"/>
            <p:cNvSpPr/>
            <p:nvPr/>
          </p:nvSpPr>
          <p:spPr>
            <a:xfrm>
              <a:off x="3553835" y="3359225"/>
              <a:ext cx="5697178" cy="927396"/>
            </a:xfrm>
            <a:prstGeom prst="rect">
              <a:avLst/>
            </a:pr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出自【趣你的PPT】(微信:qunideppt)：最优质的PPT资源库"/>
            <p:cNvSpPr/>
            <p:nvPr/>
          </p:nvSpPr>
          <p:spPr>
            <a:xfrm>
              <a:off x="3553835" y="3400054"/>
              <a:ext cx="5697178" cy="845738"/>
            </a:xfrm>
            <a:prstGeom prst="rect">
              <a:avLst/>
            </a:prstGeom>
            <a:solidFill>
              <a:srgbClr val="2FA2B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73" name="出自【趣你的PPT】(微信:qunideppt)：最优质的PPT资源库"/>
          <p:cNvSpPr txBox="1">
            <a:spLocks noChangeArrowheads="1"/>
          </p:cNvSpPr>
          <p:nvPr/>
        </p:nvSpPr>
        <p:spPr bwMode="auto">
          <a:xfrm>
            <a:off x="1150378" y="3013501"/>
            <a:ext cx="101534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altLang="zh-CN"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Cost</a:t>
            </a:r>
            <a:r>
              <a:rPr lang="zh-CN" altLang="en-US"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800" b="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Evaluation</a:t>
            </a:r>
            <a:endParaRPr kumimoji="0" lang="zh-CN" altLang="en-US" sz="48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4" name="组合 10出自【趣你的PPT】(微信:qunideppt)：最优质的PPT资源库"/>
          <p:cNvGrpSpPr>
            <a:grpSpLocks/>
          </p:cNvGrpSpPr>
          <p:nvPr/>
        </p:nvGrpSpPr>
        <p:grpSpPr bwMode="auto">
          <a:xfrm>
            <a:off x="4108451" y="2676065"/>
            <a:ext cx="3860800" cy="1505869"/>
            <a:chOff x="4496101" y="3207960"/>
            <a:chExt cx="3614057" cy="646790"/>
          </a:xfrm>
        </p:grpSpPr>
        <p:cxnSp>
          <p:nvCxnSpPr>
            <p:cNvPr id="75" name="出自【趣你的PPT】(微信:qunideppt)：最优质的PPT资源库"/>
            <p:cNvCxnSpPr/>
            <p:nvPr/>
          </p:nvCxnSpPr>
          <p:spPr>
            <a:xfrm>
              <a:off x="4496101" y="3207960"/>
              <a:ext cx="3614057" cy="0"/>
            </a:xfrm>
            <a:prstGeom prst="line">
              <a:avLst/>
            </a:prstGeom>
            <a:ln>
              <a:solidFill>
                <a:srgbClr val="FAFAFA"/>
              </a:solidFill>
            </a:ln>
          </p:spPr>
          <p:style>
            <a:lnRef idx="1">
              <a:schemeClr val="accent1"/>
            </a:lnRef>
            <a:fillRef idx="0">
              <a:schemeClr val="accent1"/>
            </a:fillRef>
            <a:effectRef idx="0">
              <a:schemeClr val="accent1"/>
            </a:effectRef>
            <a:fontRef idx="minor">
              <a:schemeClr val="tx1"/>
            </a:fontRef>
          </p:style>
        </p:cxnSp>
        <p:cxnSp>
          <p:nvCxnSpPr>
            <p:cNvPr id="84" name="出自【趣你的PPT】(微信:qunideppt)：最优质的PPT资源库"/>
            <p:cNvCxnSpPr/>
            <p:nvPr/>
          </p:nvCxnSpPr>
          <p:spPr>
            <a:xfrm>
              <a:off x="4496101" y="3854750"/>
              <a:ext cx="3614057" cy="0"/>
            </a:xfrm>
            <a:prstGeom prst="line">
              <a:avLst/>
            </a:prstGeom>
            <a:ln>
              <a:solidFill>
                <a:srgbClr val="FAFAF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9023386"/>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3623</TotalTime>
  <Words>1669</Words>
  <Application>Microsoft Macintosh PowerPoint</Application>
  <PresentationFormat>Widescreen</PresentationFormat>
  <Paragraphs>226</Paragraphs>
  <Slides>15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微软雅黑</vt:lpstr>
      <vt:lpstr>Arial</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yun814</dc:creator>
  <cp:lastModifiedBy>Microsoft Office User</cp:lastModifiedBy>
  <cp:revision>475</cp:revision>
  <dcterms:created xsi:type="dcterms:W3CDTF">2016-12-24T06:12:50Z</dcterms:created>
  <dcterms:modified xsi:type="dcterms:W3CDTF">2021-04-18T02:04:19Z</dcterms:modified>
</cp:coreProperties>
</file>